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60" r:id="rId2"/>
    <p:sldId id="262" r:id="rId3"/>
    <p:sldId id="298" r:id="rId4"/>
    <p:sldId id="295" r:id="rId5"/>
    <p:sldId id="299" r:id="rId6"/>
    <p:sldId id="296" r:id="rId7"/>
    <p:sldId id="300" r:id="rId8"/>
    <p:sldId id="268" r:id="rId9"/>
    <p:sldId id="266" r:id="rId10"/>
    <p:sldId id="274" r:id="rId11"/>
    <p:sldId id="269" r:id="rId12"/>
    <p:sldId id="294" r:id="rId13"/>
    <p:sldId id="275"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259" autoAdjust="0"/>
  </p:normalViewPr>
  <p:slideViewPr>
    <p:cSldViewPr snapToGrid="0">
      <p:cViewPr varScale="1">
        <p:scale>
          <a:sx n="93" d="100"/>
          <a:sy n="93" d="100"/>
        </p:scale>
        <p:origin x="160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6845F-DC12-4202-AA3F-DC4F9D41FF89}" type="datetimeFigureOut">
              <a:rPr lang="zh-CN" altLang="en-US" smtClean="0"/>
              <a:t>2020/11/26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9A76D-8C94-4352-AF3A-82DC4FFC1AE2}" type="slidenum">
              <a:rPr lang="zh-CN" altLang="en-US" smtClean="0"/>
              <a:t>‹#›</a:t>
            </a:fld>
            <a:endParaRPr lang="zh-CN" altLang="en-US"/>
          </a:p>
        </p:txBody>
      </p:sp>
    </p:spTree>
    <p:extLst>
      <p:ext uri="{BB962C8B-B14F-4D97-AF65-F5344CB8AC3E}">
        <p14:creationId xmlns:p14="http://schemas.microsoft.com/office/powerpoint/2010/main" val="65786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a:t>
            </a:fld>
            <a:endParaRPr lang="zh-CN" altLang="en-US"/>
          </a:p>
        </p:txBody>
      </p:sp>
    </p:spTree>
    <p:extLst>
      <p:ext uri="{BB962C8B-B14F-4D97-AF65-F5344CB8AC3E}">
        <p14:creationId xmlns:p14="http://schemas.microsoft.com/office/powerpoint/2010/main" val="2376872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11</a:t>
            </a:fld>
            <a:endParaRPr lang="zh-CN" altLang="en-US"/>
          </a:p>
        </p:txBody>
      </p:sp>
    </p:spTree>
    <p:extLst>
      <p:ext uri="{BB962C8B-B14F-4D97-AF65-F5344CB8AC3E}">
        <p14:creationId xmlns:p14="http://schemas.microsoft.com/office/powerpoint/2010/main" val="99468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12</a:t>
            </a:fld>
            <a:endParaRPr lang="zh-CN" altLang="en-US"/>
          </a:p>
        </p:txBody>
      </p:sp>
    </p:spTree>
    <p:extLst>
      <p:ext uri="{BB962C8B-B14F-4D97-AF65-F5344CB8AC3E}">
        <p14:creationId xmlns:p14="http://schemas.microsoft.com/office/powerpoint/2010/main" val="204357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a:t>
            </a:fld>
            <a:endParaRPr lang="zh-CN" altLang="en-US"/>
          </a:p>
        </p:txBody>
      </p:sp>
    </p:spTree>
    <p:extLst>
      <p:ext uri="{BB962C8B-B14F-4D97-AF65-F5344CB8AC3E}">
        <p14:creationId xmlns:p14="http://schemas.microsoft.com/office/powerpoint/2010/main" val="998242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a:t>
            </a:fld>
            <a:endParaRPr lang="zh-CN" altLang="en-US"/>
          </a:p>
        </p:txBody>
      </p:sp>
    </p:spTree>
    <p:extLst>
      <p:ext uri="{BB962C8B-B14F-4D97-AF65-F5344CB8AC3E}">
        <p14:creationId xmlns:p14="http://schemas.microsoft.com/office/powerpoint/2010/main" val="322571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5</a:t>
            </a:fld>
            <a:endParaRPr lang="zh-CN" altLang="en-US"/>
          </a:p>
        </p:txBody>
      </p:sp>
    </p:spTree>
    <p:extLst>
      <p:ext uri="{BB962C8B-B14F-4D97-AF65-F5344CB8AC3E}">
        <p14:creationId xmlns:p14="http://schemas.microsoft.com/office/powerpoint/2010/main" val="3815707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6</a:t>
            </a:fld>
            <a:endParaRPr lang="zh-CN" altLang="en-US"/>
          </a:p>
        </p:txBody>
      </p:sp>
    </p:spTree>
    <p:extLst>
      <p:ext uri="{BB962C8B-B14F-4D97-AF65-F5344CB8AC3E}">
        <p14:creationId xmlns:p14="http://schemas.microsoft.com/office/powerpoint/2010/main" val="2113388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7</a:t>
            </a:fld>
            <a:endParaRPr lang="zh-CN" altLang="en-US"/>
          </a:p>
        </p:txBody>
      </p:sp>
    </p:spTree>
    <p:extLst>
      <p:ext uri="{BB962C8B-B14F-4D97-AF65-F5344CB8AC3E}">
        <p14:creationId xmlns:p14="http://schemas.microsoft.com/office/powerpoint/2010/main" val="2806411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8</a:t>
            </a:fld>
            <a:endParaRPr lang="zh-CN" altLang="en-US"/>
          </a:p>
        </p:txBody>
      </p:sp>
    </p:spTree>
    <p:extLst>
      <p:ext uri="{BB962C8B-B14F-4D97-AF65-F5344CB8AC3E}">
        <p14:creationId xmlns:p14="http://schemas.microsoft.com/office/powerpoint/2010/main" val="1796808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9</a:t>
            </a:fld>
            <a:endParaRPr lang="zh-CN" altLang="en-US"/>
          </a:p>
        </p:txBody>
      </p:sp>
    </p:spTree>
    <p:extLst>
      <p:ext uri="{BB962C8B-B14F-4D97-AF65-F5344CB8AC3E}">
        <p14:creationId xmlns:p14="http://schemas.microsoft.com/office/powerpoint/2010/main" val="1749254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10</a:t>
            </a:fld>
            <a:endParaRPr lang="zh-CN" altLang="en-US"/>
          </a:p>
        </p:txBody>
      </p:sp>
    </p:spTree>
    <p:extLst>
      <p:ext uri="{BB962C8B-B14F-4D97-AF65-F5344CB8AC3E}">
        <p14:creationId xmlns:p14="http://schemas.microsoft.com/office/powerpoint/2010/main" val="3882971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3348201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851045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2787989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101081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4086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1114082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158331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353745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1076363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1517030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334B3A6-748B-4E8A-805C-5600C5657782}" type="datetimeFigureOut">
              <a:rPr lang="zh-CN" altLang="en-US" smtClean="0"/>
              <a:t>2020/11/26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2420775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4B3A6-748B-4E8A-805C-5600C5657782}" type="datetimeFigureOut">
              <a:rPr lang="zh-CN" altLang="en-US" smtClean="0"/>
              <a:t>2020/11/26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5A10AB-4871-4E51-B653-E01F70006B34}" type="slidenum">
              <a:rPr lang="zh-CN" altLang="en-US" smtClean="0"/>
              <a:t>‹#›</a:t>
            </a:fld>
            <a:endParaRPr lang="zh-CN" altLang="en-US"/>
          </a:p>
        </p:txBody>
      </p:sp>
    </p:spTree>
    <p:extLst>
      <p:ext uri="{BB962C8B-B14F-4D97-AF65-F5344CB8AC3E}">
        <p14:creationId xmlns:p14="http://schemas.microsoft.com/office/powerpoint/2010/main" val="723156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loud.tsinghua.edu.cn/d/c1ba88cbcbbc4b0e9d5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7708"/>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6979294" y="5486534"/>
            <a:ext cx="1970540" cy="707886"/>
          </a:xfrm>
          <a:prstGeom prst="rect">
            <a:avLst/>
          </a:prstGeom>
          <a:noFill/>
        </p:spPr>
        <p:txBody>
          <a:bodyPr wrap="none" rtlCol="0">
            <a:spAutoFit/>
          </a:bodyPr>
          <a:lstStyle/>
          <a:p>
            <a:pPr algn="ctr"/>
            <a:r>
              <a:rPr lang="zh-CN" altLang="en-US" sz="2000" dirty="0">
                <a:latin typeface="华文楷体" panose="02010600040101010101" pitchFamily="2" charset="-122"/>
                <a:ea typeface="华文楷体" panose="02010600040101010101" pitchFamily="2" charset="-122"/>
              </a:rPr>
              <a:t>薛有泽</a:t>
            </a:r>
            <a:endParaRPr lang="en-US" altLang="zh-CN" sz="2000" dirty="0">
              <a:latin typeface="华文楷体" panose="02010600040101010101" pitchFamily="2" charset="-122"/>
              <a:ea typeface="华文楷体" panose="02010600040101010101" pitchFamily="2" charset="-122"/>
            </a:endParaRPr>
          </a:p>
          <a:p>
            <a:pPr algn="ctr"/>
            <a:r>
              <a:rPr lang="en-US" altLang="zh-CN"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年</a:t>
            </a:r>
            <a:r>
              <a:rPr lang="en-US" altLang="zh-CN"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月</a:t>
            </a:r>
            <a:r>
              <a:rPr lang="en-US" altLang="zh-CN"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27</a:t>
            </a:r>
            <a:r>
              <a:rPr lang="zh-CN" altLang="en-US"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日</a:t>
            </a:r>
          </a:p>
        </p:txBody>
      </p:sp>
      <p:cxnSp>
        <p:nvCxnSpPr>
          <p:cNvPr id="4" name="直接连接符 3"/>
          <p:cNvCxnSpPr/>
          <p:nvPr/>
        </p:nvCxnSpPr>
        <p:spPr>
          <a:xfrm>
            <a:off x="7057588" y="5284394"/>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163773" y="3881926"/>
            <a:ext cx="8814516" cy="1200329"/>
          </a:xfrm>
          <a:prstGeom prst="rect">
            <a:avLst/>
          </a:prstGeom>
          <a:noFill/>
        </p:spPr>
        <p:txBody>
          <a:bodyPr wrap="square" rtlCol="0">
            <a:spAutoFit/>
          </a:bodyPr>
          <a:lstStyle/>
          <a:p>
            <a:pPr algn="ctr"/>
            <a:r>
              <a:rPr lang="zh-CN" altLang="en-US" sz="3200" b="1" dirty="0">
                <a:latin typeface="KaiTi" panose="02010609060101010101" pitchFamily="49" charset="-122"/>
                <a:ea typeface="KaiTi" panose="02010609060101010101" pitchFamily="49" charset="-122"/>
              </a:rPr>
              <a:t>基于音频和图像序列的物体撞击匹配</a:t>
            </a:r>
            <a:endParaRPr lang="en-US" altLang="zh-CN" sz="3200" b="1" dirty="0">
              <a:latin typeface="KaiTi" panose="02010609060101010101" pitchFamily="49" charset="-122"/>
              <a:ea typeface="KaiTi" panose="02010609060101010101" pitchFamily="49" charset="-122"/>
            </a:endParaRPr>
          </a:p>
          <a:p>
            <a:pPr algn="ctr"/>
            <a:endParaRPr lang="en-US" altLang="zh-CN" sz="2000" b="1" dirty="0">
              <a:latin typeface="KaiTi" panose="02010609060101010101" pitchFamily="49" charset="-122"/>
              <a:ea typeface="KaiTi" panose="02010609060101010101" pitchFamily="49" charset="-122"/>
            </a:endParaRPr>
          </a:p>
          <a:p>
            <a:pPr algn="ct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——2020-2021</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学年度秋季学期</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视听信息系统导论</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第三次大作业</a:t>
            </a:r>
            <a:endParaRPr lang="en-US" altLang="zh-CN" sz="2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1"/>
            <a:ext cx="3137850" cy="1327881"/>
          </a:xfrm>
          <a:prstGeom prst="rect">
            <a:avLst/>
          </a:prstGeom>
        </p:spPr>
      </p:pic>
    </p:spTree>
    <p:extLst>
      <p:ext uri="{BB962C8B-B14F-4D97-AF65-F5344CB8AC3E}">
        <p14:creationId xmlns:p14="http://schemas.microsoft.com/office/powerpoint/2010/main" val="382179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7">
            <a:extLst>
              <a:ext uri="{FF2B5EF4-FFF2-40B4-BE49-F238E27FC236}">
                <a16:creationId xmlns:a16="http://schemas.microsoft.com/office/drawing/2014/main" id="{FA7BD78F-CE9A-4BEC-8E98-6F49BD7DC6A8}"/>
              </a:ext>
            </a:extLst>
          </p:cNvPr>
          <p:cNvSpPr>
            <a:spLocks noGrp="1"/>
          </p:cNvSpPr>
          <p:nvPr>
            <p:ph idx="1"/>
          </p:nvPr>
        </p:nvSpPr>
        <p:spPr>
          <a:xfrm>
            <a:off x="541233" y="1499598"/>
            <a:ext cx="8238382" cy="3340534"/>
          </a:xfrm>
        </p:spPr>
        <p:txBody>
          <a:bodyPr>
            <a:normAutofit/>
          </a:bodyPr>
          <a:lstStyle/>
          <a:p>
            <a:pPr>
              <a:lnSpc>
                <a:spcPct val="110000"/>
              </a:lnSpc>
            </a:pPr>
            <a:r>
              <a:rPr lang="zh-CN" altLang="en-US" sz="2400" b="1" dirty="0">
                <a:latin typeface="华文楷体" panose="02010600040101010101" pitchFamily="2" charset="-122"/>
                <a:ea typeface="华文楷体" panose="02010600040101010101" pitchFamily="2" charset="-122"/>
              </a:rPr>
              <a:t>提交清单</a:t>
            </a:r>
            <a:endParaRPr lang="en-US" altLang="zh-CN" sz="2400" b="1" dirty="0">
              <a:latin typeface="华文楷体" panose="02010600040101010101" pitchFamily="2" charset="-122"/>
              <a:ea typeface="华文楷体" panose="02010600040101010101" pitchFamily="2" charset="-122"/>
            </a:endParaRPr>
          </a:p>
          <a:p>
            <a:pPr>
              <a:lnSpc>
                <a:spcPct val="110000"/>
              </a:lnSpc>
            </a:pPr>
            <a:r>
              <a:rPr lang="zh-CN" altLang="en-US" sz="2400" dirty="0">
                <a:latin typeface="华文楷体" panose="02010600040101010101" pitchFamily="2" charset="-122"/>
                <a:ea typeface="华文楷体" panose="02010600040101010101" pitchFamily="2" charset="-122"/>
              </a:rPr>
              <a:t>需提交命名为“提交同学学号</a:t>
            </a:r>
            <a:r>
              <a:rPr lang="en-US" altLang="zh-CN" sz="2400" dirty="0">
                <a:latin typeface="华文楷体" panose="02010600040101010101" pitchFamily="2" charset="-122"/>
                <a:ea typeface="华文楷体" panose="02010600040101010101" pitchFamily="2" charset="-122"/>
              </a:rPr>
              <a:t>_</a:t>
            </a:r>
            <a:r>
              <a:rPr lang="zh-CN" altLang="en-US" sz="2400" dirty="0">
                <a:latin typeface="华文楷体" panose="02010600040101010101" pitchFamily="2" charset="-122"/>
                <a:ea typeface="华文楷体" panose="02010600040101010101" pitchFamily="2" charset="-122"/>
              </a:rPr>
              <a:t>提交同学姓名</a:t>
            </a:r>
            <a:r>
              <a:rPr lang="en-US" altLang="zh-CN" sz="2400" dirty="0">
                <a:latin typeface="华文楷体" panose="02010600040101010101" pitchFamily="2" charset="-122"/>
                <a:ea typeface="华文楷体" panose="02010600040101010101" pitchFamily="2" charset="-122"/>
              </a:rPr>
              <a:t>.</a:t>
            </a:r>
            <a:r>
              <a:rPr lang="en-US" altLang="zh-CN" sz="2400" dirty="0" err="1">
                <a:latin typeface="华文楷体" panose="02010600040101010101" pitchFamily="2" charset="-122"/>
                <a:ea typeface="华文楷体" panose="02010600040101010101" pitchFamily="2" charset="-122"/>
              </a:rPr>
              <a:t>rar</a:t>
            </a:r>
            <a:r>
              <a:rPr lang="en-US" altLang="zh-CN" sz="2400" dirty="0">
                <a:latin typeface="华文楷体" panose="02010600040101010101" pitchFamily="2" charset="-122"/>
                <a:ea typeface="华文楷体" panose="02010600040101010101" pitchFamily="2" charset="-122"/>
              </a:rPr>
              <a:t>/zip”</a:t>
            </a:r>
            <a:r>
              <a:rPr lang="zh-CN" altLang="en-US" sz="2400" dirty="0">
                <a:latin typeface="华文楷体" panose="02010600040101010101" pitchFamily="2" charset="-122"/>
                <a:ea typeface="华文楷体" panose="02010600040101010101" pitchFamily="2" charset="-122"/>
              </a:rPr>
              <a:t>的压缩文件。压缩文件应当至少包括如下内容：</a:t>
            </a:r>
            <a:endParaRPr lang="en-US" altLang="zh-CN" sz="2400" dirty="0">
              <a:latin typeface="华文楷体" panose="02010600040101010101" pitchFamily="2" charset="-122"/>
              <a:ea typeface="华文楷体" panose="02010600040101010101" pitchFamily="2" charset="-122"/>
            </a:endParaRPr>
          </a:p>
          <a:p>
            <a:pPr lvl="1"/>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设计报告（</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.pdf/</a:t>
            </a:r>
            <a:r>
              <a:rPr lang="en-US" altLang="zh-CN" sz="2000" dirty="0" err="1">
                <a:latin typeface="Times New Roman" panose="02020603050405020304" pitchFamily="18" charset="0"/>
                <a:ea typeface="KaiTi" panose="02010609060101010101" pitchFamily="49" charset="-122"/>
                <a:cs typeface="Times New Roman" panose="02020603050405020304" pitchFamily="18" charset="0"/>
              </a:rPr>
              <a:t>docx</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/doc</a:t>
            </a:r>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KaiTi" panose="02010609060101010101" pitchFamily="49" charset="-122"/>
              <a:cs typeface="Times New Roman" panose="02020603050405020304" pitchFamily="18" charset="0"/>
            </a:endParaRPr>
          </a:p>
          <a:p>
            <a:pPr lvl="1"/>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环境说明文件（</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.txt</a:t>
            </a:r>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），包含主要依赖库的版本（例如：</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torch==1.2.0</a:t>
            </a:r>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KaiTi" panose="02010609060101010101" pitchFamily="49" charset="-122"/>
              <a:cs typeface="Times New Roman" panose="02020603050405020304" pitchFamily="18" charset="0"/>
            </a:endParaRPr>
          </a:p>
          <a:p>
            <a:pPr lvl="1"/>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补充后的</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test.py</a:t>
            </a:r>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，包含函数</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test_task1</a:t>
            </a:r>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test_task2</a:t>
            </a:r>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test_task3</a:t>
            </a:r>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lvl="1"/>
            <a:r>
              <a:rPr lang="zh-CN" altLang="zh-CN" sz="2000" dirty="0">
                <a:latin typeface="Times New Roman" panose="02020603050405020304" pitchFamily="18" charset="0"/>
                <a:ea typeface="KaiTi" panose="02010609060101010101" pitchFamily="49" charset="-122"/>
                <a:cs typeface="Times New Roman" panose="02020603050405020304" pitchFamily="18" charset="0"/>
              </a:rPr>
              <a:t>其他代码文件和依赖库文件。</a:t>
            </a:r>
            <a:endParaRPr lang="en-US" altLang="zh-CN" sz="1900" dirty="0">
              <a:latin typeface="华文楷体" panose="02010600040101010101" pitchFamily="2" charset="-122"/>
              <a:ea typeface="华文楷体" panose="02010600040101010101" pitchFamily="2" charset="-122"/>
            </a:endParaRPr>
          </a:p>
          <a:p>
            <a:pPr lvl="1">
              <a:lnSpc>
                <a:spcPct val="110000"/>
              </a:lnSpc>
            </a:pPr>
            <a:endParaRPr lang="zh-CN" altLang="en-US" sz="1900" dirty="0">
              <a:latin typeface="华文楷体" panose="02010600040101010101" pitchFamily="2" charset="-122"/>
              <a:ea typeface="华文楷体" panose="02010600040101010101" pitchFamily="2" charset="-122"/>
            </a:endParaRPr>
          </a:p>
        </p:txBody>
      </p:sp>
      <p:sp>
        <p:nvSpPr>
          <p:cNvPr id="11" name="内容占位符 7">
            <a:extLst>
              <a:ext uri="{FF2B5EF4-FFF2-40B4-BE49-F238E27FC236}">
                <a16:creationId xmlns:a16="http://schemas.microsoft.com/office/drawing/2014/main" id="{9CE49A08-398E-4A3E-99DA-88EA2E868197}"/>
              </a:ext>
            </a:extLst>
          </p:cNvPr>
          <p:cNvSpPr txBox="1">
            <a:spLocks/>
          </p:cNvSpPr>
          <p:nvPr/>
        </p:nvSpPr>
        <p:spPr>
          <a:xfrm>
            <a:off x="142472" y="4678491"/>
            <a:ext cx="8238382" cy="3340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0000"/>
              </a:lnSpc>
            </a:pPr>
            <a:r>
              <a:rPr lang="zh-CN" altLang="en-US" b="1" dirty="0">
                <a:latin typeface="华文楷体" panose="02010600040101010101" pitchFamily="2" charset="-122"/>
                <a:ea typeface="华文楷体" panose="02010600040101010101" pitchFamily="2" charset="-122"/>
              </a:rPr>
              <a:t>编程语言：</a:t>
            </a:r>
            <a:endParaRPr lang="en-US" altLang="zh-CN" b="1" dirty="0">
              <a:latin typeface="华文楷体" panose="02010600040101010101" pitchFamily="2" charset="-122"/>
              <a:ea typeface="华文楷体" panose="02010600040101010101" pitchFamily="2" charset="-122"/>
            </a:endParaRPr>
          </a:p>
          <a:p>
            <a:pPr lvl="1">
              <a:lnSpc>
                <a:spcPct val="110000"/>
              </a:lnSpc>
            </a:pPr>
            <a:r>
              <a:rPr lang="zh-CN" altLang="en-US" dirty="0">
                <a:latin typeface="华文楷体" panose="02010600040101010101" pitchFamily="2" charset="-122"/>
                <a:ea typeface="华文楷体" panose="02010600040101010101" pitchFamily="2" charset="-122"/>
              </a:rPr>
              <a:t>可能需要使用深度学习模型，因此建议使用</a:t>
            </a:r>
            <a:r>
              <a:rPr lang="en-US" altLang="zh-CN" dirty="0">
                <a:latin typeface="华文楷体" panose="02010600040101010101" pitchFamily="2" charset="-122"/>
                <a:ea typeface="华文楷体" panose="02010600040101010101" pitchFamily="2" charset="-122"/>
              </a:rPr>
              <a:t>python</a:t>
            </a:r>
            <a:r>
              <a:rPr lang="zh-CN" altLang="en-US" dirty="0">
                <a:latin typeface="华文楷体" panose="02010600040101010101" pitchFamily="2" charset="-122"/>
                <a:ea typeface="华文楷体" panose="02010600040101010101" pitchFamily="2" charset="-122"/>
              </a:rPr>
              <a:t>，若使用其他编程语言，</a:t>
            </a:r>
            <a:r>
              <a:rPr lang="zh-CN" altLang="zh-CN" dirty="0">
                <a:latin typeface="华文楷体" panose="02010600040101010101" pitchFamily="2" charset="-122"/>
                <a:ea typeface="华文楷体" panose="02010600040101010101" pitchFamily="2" charset="-122"/>
              </a:rPr>
              <a:t>请按照</a:t>
            </a:r>
            <a:r>
              <a:rPr lang="zh-CN" altLang="en-US" dirty="0">
                <a:latin typeface="华文楷体" panose="02010600040101010101" pitchFamily="2" charset="-122"/>
                <a:ea typeface="华文楷体" panose="02010600040101010101" pitchFamily="2" charset="-122"/>
              </a:rPr>
              <a:t>文档</a:t>
            </a:r>
            <a:r>
              <a:rPr lang="zh-CN" altLang="zh-CN" dirty="0">
                <a:latin typeface="华文楷体" panose="02010600040101010101" pitchFamily="2" charset="-122"/>
                <a:ea typeface="华文楷体" panose="02010600040101010101" pitchFamily="2" charset="-122"/>
              </a:rPr>
              <a:t>要求（仿照</a:t>
            </a:r>
            <a:r>
              <a:rPr lang="en-US" altLang="zh-CN" dirty="0">
                <a:latin typeface="华文楷体" panose="02010600040101010101" pitchFamily="2" charset="-122"/>
                <a:ea typeface="华文楷体" panose="02010600040101010101" pitchFamily="2" charset="-122"/>
              </a:rPr>
              <a:t>test.py</a:t>
            </a:r>
            <a:r>
              <a:rPr lang="zh-CN" altLang="zh-CN" dirty="0">
                <a:latin typeface="华文楷体" panose="02010600040101010101" pitchFamily="2" charset="-122"/>
                <a:ea typeface="华文楷体" panose="02010600040101010101" pitchFamily="2" charset="-122"/>
              </a:rPr>
              <a:t>的形式）实现测试接口，并详细说明接口的调用方法。</a:t>
            </a:r>
          </a:p>
          <a:p>
            <a:pPr lvl="1">
              <a:lnSpc>
                <a:spcPct val="110000"/>
              </a:lnSpc>
            </a:pPr>
            <a:endParaRPr lang="zh-CN" altLang="en-US" sz="2600" dirty="0">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a16="http://schemas.microsoft.com/office/drawing/2014/main" id="{865AE09C-F5AF-43AB-91AC-67BB6272DE4B}"/>
              </a:ext>
            </a:extLst>
          </p:cNvPr>
          <p:cNvSpPr/>
          <p:nvPr/>
        </p:nvSpPr>
        <p:spPr>
          <a:xfrm>
            <a:off x="2836332" y="388649"/>
            <a:ext cx="6296830"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作业要求</a:t>
            </a:r>
          </a:p>
        </p:txBody>
      </p:sp>
    </p:spTree>
    <p:extLst>
      <p:ext uri="{BB962C8B-B14F-4D97-AF65-F5344CB8AC3E}">
        <p14:creationId xmlns:p14="http://schemas.microsoft.com/office/powerpoint/2010/main" val="3624205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7">
            <a:extLst>
              <a:ext uri="{FF2B5EF4-FFF2-40B4-BE49-F238E27FC236}">
                <a16:creationId xmlns:a16="http://schemas.microsoft.com/office/drawing/2014/main" id="{FA7BD78F-CE9A-4BEC-8E98-6F49BD7DC6A8}"/>
              </a:ext>
            </a:extLst>
          </p:cNvPr>
          <p:cNvSpPr>
            <a:spLocks noGrp="1"/>
          </p:cNvSpPr>
          <p:nvPr>
            <p:ph idx="1"/>
          </p:nvPr>
        </p:nvSpPr>
        <p:spPr/>
        <p:txBody>
          <a:bodyPr>
            <a:noAutofit/>
          </a:bodyPr>
          <a:lstStyle/>
          <a:p>
            <a:r>
              <a:rPr lang="zh-CN" altLang="en-US" sz="2400" b="1" dirty="0">
                <a:latin typeface="华文楷体" panose="02010600040101010101" pitchFamily="2" charset="-122"/>
                <a:ea typeface="华文楷体" panose="02010600040101010101" pitchFamily="2" charset="-122"/>
              </a:rPr>
              <a:t>评定方法（满分</a:t>
            </a:r>
            <a:r>
              <a:rPr lang="en-US" altLang="zh-CN" sz="2400" b="1" dirty="0">
                <a:latin typeface="华文楷体" panose="02010600040101010101" pitchFamily="2" charset="-122"/>
                <a:ea typeface="华文楷体" panose="02010600040101010101" pitchFamily="2" charset="-122"/>
              </a:rPr>
              <a:t>100</a:t>
            </a:r>
            <a:r>
              <a:rPr lang="zh-CN" altLang="en-US" sz="2400" b="1" dirty="0">
                <a:latin typeface="华文楷体" panose="02010600040101010101" pitchFamily="2" charset="-122"/>
                <a:ea typeface="华文楷体" panose="02010600040101010101" pitchFamily="2" charset="-122"/>
              </a:rPr>
              <a:t>分，占期末总评</a:t>
            </a:r>
            <a:r>
              <a:rPr lang="en-US" altLang="zh-CN" sz="2400" b="1" dirty="0">
                <a:latin typeface="华文楷体" panose="02010600040101010101" pitchFamily="2" charset="-122"/>
                <a:ea typeface="华文楷体" panose="02010600040101010101" pitchFamily="2" charset="-122"/>
              </a:rPr>
              <a:t>15%</a:t>
            </a:r>
            <a:r>
              <a:rPr lang="zh-CN" altLang="en-US" sz="2400" b="1" dirty="0">
                <a:latin typeface="华文楷体" panose="02010600040101010101" pitchFamily="2" charset="-122"/>
                <a:ea typeface="华文楷体" panose="02010600040101010101" pitchFamily="2" charset="-122"/>
              </a:rPr>
              <a:t>）</a:t>
            </a:r>
            <a:endParaRPr lang="en-US" altLang="zh-CN" sz="2400" b="1" dirty="0">
              <a:latin typeface="华文楷体" panose="02010600040101010101" pitchFamily="2" charset="-122"/>
              <a:ea typeface="华文楷体" panose="02010600040101010101" pitchFamily="2" charset="-122"/>
            </a:endParaRPr>
          </a:p>
          <a:p>
            <a:r>
              <a:rPr lang="en-US" altLang="zh-CN" sz="2200" dirty="0">
                <a:latin typeface="华文楷体" panose="02010600040101010101" pitchFamily="2" charset="-122"/>
                <a:ea typeface="华文楷体" panose="02010600040101010101" pitchFamily="2" charset="-122"/>
              </a:rPr>
              <a:t>1)</a:t>
            </a:r>
            <a:r>
              <a:rPr lang="zh-CN" altLang="en-US" sz="2200" dirty="0">
                <a:latin typeface="华文楷体" panose="02010600040101010101" pitchFamily="2" charset="-122"/>
                <a:ea typeface="华文楷体" panose="02010600040101010101" pitchFamily="2" charset="-122"/>
              </a:rPr>
              <a:t>设计报告（</a:t>
            </a:r>
            <a:r>
              <a:rPr lang="en-US" altLang="zh-CN" sz="2200" dirty="0">
                <a:latin typeface="华文楷体" panose="02010600040101010101" pitchFamily="2" charset="-122"/>
                <a:ea typeface="华文楷体" panose="02010600040101010101" pitchFamily="2" charset="-122"/>
              </a:rPr>
              <a:t>50</a:t>
            </a:r>
            <a:r>
              <a:rPr lang="zh-CN" altLang="en-US" sz="2200" dirty="0">
                <a:latin typeface="华文楷体" panose="02010600040101010101" pitchFamily="2" charset="-122"/>
                <a:ea typeface="华文楷体" panose="02010600040101010101" pitchFamily="2" charset="-122"/>
              </a:rPr>
              <a:t>分）</a:t>
            </a:r>
            <a:endParaRPr lang="en-US" altLang="zh-CN" sz="2200" dirty="0">
              <a:latin typeface="华文楷体" panose="02010600040101010101" pitchFamily="2" charset="-122"/>
              <a:ea typeface="华文楷体" panose="02010600040101010101" pitchFamily="2" charset="-122"/>
            </a:endParaRPr>
          </a:p>
          <a:p>
            <a:pPr lvl="1"/>
            <a:r>
              <a:rPr lang="zh-CN" altLang="en-US" sz="1800" dirty="0">
                <a:latin typeface="华文楷体" panose="02010600040101010101" pitchFamily="2" charset="-122"/>
                <a:ea typeface="华文楷体" panose="02010600040101010101" pitchFamily="2" charset="-122"/>
              </a:rPr>
              <a:t>符合设计报告的要求。</a:t>
            </a:r>
            <a:endParaRPr lang="en-US" altLang="zh-CN" sz="1800" dirty="0">
              <a:latin typeface="华文楷体" panose="02010600040101010101" pitchFamily="2" charset="-122"/>
              <a:ea typeface="华文楷体" panose="02010600040101010101" pitchFamily="2" charset="-122"/>
            </a:endParaRPr>
          </a:p>
          <a:p>
            <a:pPr lvl="1"/>
            <a:r>
              <a:rPr lang="zh-CN" altLang="en-US" sz="1800" dirty="0">
                <a:latin typeface="华文楷体" panose="02010600040101010101" pitchFamily="2" charset="-122"/>
                <a:ea typeface="华文楷体" panose="02010600040101010101" pitchFamily="2" charset="-122"/>
              </a:rPr>
              <a:t>根据报告的完整程度、分析的深入程度等评分</a:t>
            </a:r>
          </a:p>
          <a:p>
            <a:r>
              <a:rPr lang="en-US" altLang="zh-CN" sz="2200" dirty="0">
                <a:latin typeface="华文楷体" panose="02010600040101010101" pitchFamily="2" charset="-122"/>
                <a:ea typeface="华文楷体" panose="02010600040101010101" pitchFamily="2" charset="-122"/>
              </a:rPr>
              <a:t>2)</a:t>
            </a:r>
            <a:r>
              <a:rPr lang="zh-CN" altLang="en-US" sz="2200" dirty="0">
                <a:latin typeface="华文楷体" panose="02010600040101010101" pitchFamily="2" charset="-122"/>
                <a:ea typeface="华文楷体" panose="02010600040101010101" pitchFamily="2" charset="-122"/>
              </a:rPr>
              <a:t> 测试结果（</a:t>
            </a:r>
            <a:r>
              <a:rPr lang="en-US" altLang="zh-CN" sz="2200" dirty="0">
                <a:latin typeface="华文楷体" panose="02010600040101010101" pitchFamily="2" charset="-122"/>
                <a:ea typeface="华文楷体" panose="02010600040101010101" pitchFamily="2" charset="-122"/>
              </a:rPr>
              <a:t>50</a:t>
            </a:r>
            <a:r>
              <a:rPr lang="zh-CN" altLang="en-US" sz="2200" dirty="0">
                <a:latin typeface="华文楷体" panose="02010600040101010101" pitchFamily="2" charset="-122"/>
                <a:ea typeface="华文楷体" panose="02010600040101010101" pitchFamily="2" charset="-122"/>
              </a:rPr>
              <a:t>分）</a:t>
            </a:r>
            <a:endParaRPr lang="en-US" altLang="zh-CN" sz="2200" dirty="0">
              <a:latin typeface="华文楷体" panose="02010600040101010101" pitchFamily="2" charset="-122"/>
              <a:ea typeface="华文楷体" panose="02010600040101010101" pitchFamily="2" charset="-122"/>
            </a:endParaRPr>
          </a:p>
          <a:p>
            <a:pPr lvl="1"/>
            <a:r>
              <a:rPr lang="zh-CN" altLang="en-US" sz="1800" dirty="0">
                <a:latin typeface="华文楷体" panose="02010600040101010101" pitchFamily="2" charset="-122"/>
                <a:ea typeface="华文楷体" panose="02010600040101010101" pitchFamily="2" charset="-122"/>
              </a:rPr>
              <a:t>每个任务均包含两部分测试数据，一部分提供给同学们，另一部分助教保留，两部分数据格式相同。</a:t>
            </a:r>
            <a:endParaRPr lang="en-US" altLang="zh-CN" sz="1800" dirty="0">
              <a:latin typeface="华文楷体" panose="02010600040101010101" pitchFamily="2" charset="-122"/>
              <a:ea typeface="华文楷体" panose="02010600040101010101" pitchFamily="2" charset="-122"/>
            </a:endParaRPr>
          </a:p>
          <a:p>
            <a:pPr lvl="1"/>
            <a:r>
              <a:rPr lang="zh-CN" altLang="en-US" sz="1800" dirty="0">
                <a:latin typeface="华文楷体" panose="02010600040101010101" pitchFamily="2" charset="-122"/>
                <a:ea typeface="华文楷体" panose="02010600040101010101" pitchFamily="2" charset="-122"/>
              </a:rPr>
              <a:t>三个任务均以</a:t>
            </a:r>
            <a:r>
              <a:rPr lang="zh-CN" altLang="zh-CN" sz="1800" dirty="0">
                <a:latin typeface="华文楷体" panose="02010600040101010101" pitchFamily="2" charset="-122"/>
                <a:ea typeface="华文楷体" panose="02010600040101010101" pitchFamily="2" charset="-122"/>
              </a:rPr>
              <a:t>音频分类</a:t>
            </a:r>
            <a:r>
              <a:rPr lang="en-US" altLang="zh-CN" sz="1800" dirty="0">
                <a:latin typeface="华文楷体" panose="02010600040101010101" pitchFamily="2" charset="-122"/>
                <a:ea typeface="华文楷体" panose="02010600040101010101" pitchFamily="2" charset="-122"/>
              </a:rPr>
              <a:t>/</a:t>
            </a:r>
            <a:r>
              <a:rPr lang="zh-CN" altLang="zh-CN" sz="1800" dirty="0">
                <a:latin typeface="华文楷体" panose="02010600040101010101" pitchFamily="2" charset="-122"/>
                <a:ea typeface="华文楷体" panose="02010600040101010101" pitchFamily="2" charset="-122"/>
              </a:rPr>
              <a:t>匹配的准确率作为评价指标</a:t>
            </a:r>
            <a:r>
              <a:rPr lang="zh-CN" altLang="en-US" sz="1800" dirty="0">
                <a:latin typeface="华文楷体" panose="02010600040101010101" pitchFamily="2" charset="-122"/>
                <a:ea typeface="华文楷体" panose="02010600040101010101" pitchFamily="2" charset="-122"/>
              </a:rPr>
              <a:t>，</a:t>
            </a:r>
            <a:r>
              <a:rPr lang="zh-CN" altLang="zh-CN" sz="1800" dirty="0">
                <a:latin typeface="华文楷体" panose="02010600040101010101" pitchFamily="2" charset="-122"/>
                <a:ea typeface="华文楷体" panose="02010600040101010101" pitchFamily="2" charset="-122"/>
              </a:rPr>
              <a:t>对于分类任务，准确率为正确分类的音频占全部音频的比例；对于匹配任务，准确率为结果字典中值（包括</a:t>
            </a:r>
            <a:r>
              <a:rPr lang="en-US" altLang="zh-CN" sz="1800" dirty="0">
                <a:latin typeface="华文楷体" panose="02010600040101010101" pitchFamily="2" charset="-122"/>
                <a:ea typeface="华文楷体" panose="02010600040101010101" pitchFamily="2" charset="-122"/>
              </a:rPr>
              <a:t>-1</a:t>
            </a:r>
            <a:r>
              <a:rPr lang="zh-CN" altLang="zh-CN" sz="1800" dirty="0">
                <a:latin typeface="华文楷体" panose="02010600040101010101" pitchFamily="2" charset="-122"/>
                <a:ea typeface="华文楷体" panose="02010600040101010101" pitchFamily="2" charset="-122"/>
              </a:rPr>
              <a:t>）与</a:t>
            </a:r>
            <a:r>
              <a:rPr lang="en-US" altLang="zh-CN" sz="1800" dirty="0">
                <a:latin typeface="华文楷体" panose="02010600040101010101" pitchFamily="2" charset="-122"/>
                <a:ea typeface="华文楷体" panose="02010600040101010101" pitchFamily="2" charset="-122"/>
              </a:rPr>
              <a:t>ground truth</a:t>
            </a:r>
            <a:r>
              <a:rPr lang="zh-CN" altLang="zh-CN" sz="1800" dirty="0">
                <a:latin typeface="华文楷体" panose="02010600040101010101" pitchFamily="2" charset="-122"/>
                <a:ea typeface="华文楷体" panose="02010600040101010101" pitchFamily="2" charset="-122"/>
              </a:rPr>
              <a:t>相同的音频占全部音频的比例。</a:t>
            </a:r>
            <a:endParaRPr lang="en-US" altLang="zh-CN" sz="1800" dirty="0">
              <a:latin typeface="华文楷体" panose="02010600040101010101" pitchFamily="2" charset="-122"/>
              <a:ea typeface="华文楷体" panose="02010600040101010101" pitchFamily="2" charset="-122"/>
            </a:endParaRPr>
          </a:p>
          <a:p>
            <a:pPr lvl="1"/>
            <a:r>
              <a:rPr lang="zh-CN" altLang="en-US" sz="1800" dirty="0">
                <a:latin typeface="华文楷体" panose="02010600040101010101" pitchFamily="2" charset="-122"/>
                <a:ea typeface="华文楷体" panose="02010600040101010101" pitchFamily="2" charset="-122"/>
              </a:rPr>
              <a:t>任务一音频分类：</a:t>
            </a:r>
            <a:r>
              <a:rPr lang="en-US" altLang="zh-CN" sz="1800" dirty="0">
                <a:latin typeface="华文楷体" panose="02010600040101010101" pitchFamily="2" charset="-122"/>
                <a:ea typeface="华文楷体" panose="02010600040101010101" pitchFamily="2" charset="-122"/>
              </a:rPr>
              <a:t>15</a:t>
            </a:r>
            <a:r>
              <a:rPr lang="zh-CN" altLang="en-US" sz="1800" dirty="0">
                <a:latin typeface="华文楷体" panose="02010600040101010101" pitchFamily="2" charset="-122"/>
                <a:ea typeface="华文楷体" panose="02010600040101010101" pitchFamily="2" charset="-122"/>
              </a:rPr>
              <a:t>分（</a:t>
            </a:r>
            <a:r>
              <a:rPr lang="en-US" altLang="zh-CN" sz="1800" dirty="0">
                <a:latin typeface="华文楷体" panose="02010600040101010101" pitchFamily="2" charset="-122"/>
                <a:ea typeface="华文楷体" panose="02010600040101010101" pitchFamily="2" charset="-122"/>
              </a:rPr>
              <a:t>7.5</a:t>
            </a:r>
            <a:r>
              <a:rPr lang="zh-CN" altLang="en-US" sz="1800" dirty="0">
                <a:latin typeface="华文楷体" panose="02010600040101010101" pitchFamily="2" charset="-122"/>
                <a:ea typeface="华文楷体" panose="02010600040101010101" pitchFamily="2" charset="-122"/>
              </a:rPr>
              <a:t>分提供数据</a:t>
            </a:r>
            <a:r>
              <a:rPr lang="en-US" altLang="zh-CN" sz="1800" dirty="0">
                <a:latin typeface="华文楷体" panose="02010600040101010101" pitchFamily="2" charset="-122"/>
                <a:ea typeface="华文楷体" panose="02010600040101010101" pitchFamily="2" charset="-122"/>
              </a:rPr>
              <a:t>+7.5</a:t>
            </a:r>
            <a:r>
              <a:rPr lang="zh-CN" altLang="en-US" sz="1800" dirty="0">
                <a:latin typeface="华文楷体" panose="02010600040101010101" pitchFamily="2" charset="-122"/>
                <a:ea typeface="华文楷体" panose="02010600040101010101" pitchFamily="2" charset="-122"/>
              </a:rPr>
              <a:t>分保留数据）</a:t>
            </a:r>
            <a:endParaRPr lang="en-US" altLang="zh-CN" sz="1800" dirty="0">
              <a:latin typeface="华文楷体" panose="02010600040101010101" pitchFamily="2" charset="-122"/>
              <a:ea typeface="华文楷体" panose="02010600040101010101" pitchFamily="2" charset="-122"/>
            </a:endParaRPr>
          </a:p>
          <a:p>
            <a:pPr lvl="1"/>
            <a:r>
              <a:rPr lang="zh-CN" altLang="en-US" sz="1800" dirty="0">
                <a:latin typeface="华文楷体" panose="02010600040101010101" pitchFamily="2" charset="-122"/>
                <a:ea typeface="华文楷体" panose="02010600040101010101" pitchFamily="2" charset="-122"/>
              </a:rPr>
              <a:t>任务二完全匹配：</a:t>
            </a:r>
            <a:r>
              <a:rPr lang="en-US" altLang="zh-CN" sz="1800" dirty="0">
                <a:latin typeface="华文楷体" panose="02010600040101010101" pitchFamily="2" charset="-122"/>
                <a:ea typeface="华文楷体" panose="02010600040101010101" pitchFamily="2" charset="-122"/>
              </a:rPr>
              <a:t>25</a:t>
            </a:r>
            <a:r>
              <a:rPr lang="zh-CN" altLang="en-US" sz="1800" dirty="0">
                <a:latin typeface="华文楷体" panose="02010600040101010101" pitchFamily="2" charset="-122"/>
                <a:ea typeface="华文楷体" panose="02010600040101010101" pitchFamily="2" charset="-122"/>
              </a:rPr>
              <a:t>分（</a:t>
            </a:r>
            <a:r>
              <a:rPr lang="en-US" altLang="zh-CN" sz="1800" dirty="0">
                <a:latin typeface="华文楷体" panose="02010600040101010101" pitchFamily="2" charset="-122"/>
                <a:ea typeface="华文楷体" panose="02010600040101010101" pitchFamily="2" charset="-122"/>
              </a:rPr>
              <a:t>12.5</a:t>
            </a:r>
            <a:r>
              <a:rPr lang="zh-CN" altLang="en-US" sz="1800" dirty="0">
                <a:latin typeface="华文楷体" panose="02010600040101010101" pitchFamily="2" charset="-122"/>
                <a:ea typeface="华文楷体" panose="02010600040101010101" pitchFamily="2" charset="-122"/>
              </a:rPr>
              <a:t>分提供数据</a:t>
            </a:r>
            <a:r>
              <a:rPr lang="en-US" altLang="zh-CN" sz="1800" dirty="0">
                <a:latin typeface="华文楷体" panose="02010600040101010101" pitchFamily="2" charset="-122"/>
                <a:ea typeface="华文楷体" panose="02010600040101010101" pitchFamily="2" charset="-122"/>
              </a:rPr>
              <a:t>+12.5</a:t>
            </a:r>
            <a:r>
              <a:rPr lang="zh-CN" altLang="en-US" sz="1800" dirty="0">
                <a:latin typeface="华文楷体" panose="02010600040101010101" pitchFamily="2" charset="-122"/>
                <a:ea typeface="华文楷体" panose="02010600040101010101" pitchFamily="2" charset="-122"/>
              </a:rPr>
              <a:t>分保留数据）</a:t>
            </a:r>
            <a:endParaRPr lang="en-US" altLang="zh-CN" sz="1800" dirty="0">
              <a:latin typeface="华文楷体" panose="02010600040101010101" pitchFamily="2" charset="-122"/>
              <a:ea typeface="华文楷体" panose="02010600040101010101" pitchFamily="2" charset="-122"/>
            </a:endParaRPr>
          </a:p>
          <a:p>
            <a:pPr lvl="1"/>
            <a:r>
              <a:rPr lang="zh-CN" altLang="en-US" sz="1800" dirty="0">
                <a:latin typeface="华文楷体" panose="02010600040101010101" pitchFamily="2" charset="-122"/>
                <a:ea typeface="华文楷体" panose="02010600040101010101" pitchFamily="2" charset="-122"/>
              </a:rPr>
              <a:t>任务三不完全匹配：</a:t>
            </a:r>
            <a:r>
              <a:rPr lang="en-US" altLang="zh-CN" sz="1800" dirty="0">
                <a:latin typeface="华文楷体" panose="02010600040101010101" pitchFamily="2" charset="-122"/>
                <a:ea typeface="华文楷体" panose="02010600040101010101" pitchFamily="2" charset="-122"/>
              </a:rPr>
              <a:t>10</a:t>
            </a:r>
            <a:r>
              <a:rPr lang="zh-CN" altLang="en-US" sz="1800" dirty="0">
                <a:latin typeface="华文楷体" panose="02010600040101010101" pitchFamily="2" charset="-122"/>
                <a:ea typeface="华文楷体" panose="02010600040101010101" pitchFamily="2" charset="-122"/>
              </a:rPr>
              <a:t>分（</a:t>
            </a:r>
            <a:r>
              <a:rPr lang="en-US" altLang="zh-CN" sz="1800" dirty="0">
                <a:latin typeface="华文楷体" panose="02010600040101010101" pitchFamily="2" charset="-122"/>
                <a:ea typeface="华文楷体" panose="02010600040101010101" pitchFamily="2" charset="-122"/>
              </a:rPr>
              <a:t>5</a:t>
            </a:r>
            <a:r>
              <a:rPr lang="zh-CN" altLang="en-US" sz="1800" dirty="0">
                <a:latin typeface="华文楷体" panose="02010600040101010101" pitchFamily="2" charset="-122"/>
                <a:ea typeface="华文楷体" panose="02010600040101010101" pitchFamily="2" charset="-122"/>
              </a:rPr>
              <a:t>分提供数据</a:t>
            </a:r>
            <a:r>
              <a:rPr lang="en-US" altLang="zh-CN" sz="1800" dirty="0">
                <a:latin typeface="华文楷体" panose="02010600040101010101" pitchFamily="2" charset="-122"/>
                <a:ea typeface="华文楷体" panose="02010600040101010101" pitchFamily="2" charset="-122"/>
              </a:rPr>
              <a:t>+5</a:t>
            </a:r>
            <a:r>
              <a:rPr lang="zh-CN" altLang="en-US" sz="1800" dirty="0">
                <a:latin typeface="华文楷体" panose="02010600040101010101" pitchFamily="2" charset="-122"/>
                <a:ea typeface="华文楷体" panose="02010600040101010101" pitchFamily="2" charset="-122"/>
              </a:rPr>
              <a:t>分保留数据）</a:t>
            </a:r>
            <a:endParaRPr lang="en-US" altLang="zh-CN" sz="1800" dirty="0">
              <a:latin typeface="华文楷体" panose="02010600040101010101" pitchFamily="2" charset="-122"/>
              <a:ea typeface="华文楷体" panose="02010600040101010101" pitchFamily="2" charset="-122"/>
            </a:endParaRPr>
          </a:p>
          <a:p>
            <a:pPr lvl="1"/>
            <a:endParaRPr lang="en-US" altLang="zh-CN" sz="1800" dirty="0">
              <a:latin typeface="华文楷体" panose="02010600040101010101" pitchFamily="2" charset="-122"/>
              <a:ea typeface="华文楷体" panose="02010600040101010101" pitchFamily="2" charset="-122"/>
            </a:endParaRPr>
          </a:p>
        </p:txBody>
      </p:sp>
      <p:sp>
        <p:nvSpPr>
          <p:cNvPr id="11" name="矩形 10">
            <a:extLst>
              <a:ext uri="{FF2B5EF4-FFF2-40B4-BE49-F238E27FC236}">
                <a16:creationId xmlns:a16="http://schemas.microsoft.com/office/drawing/2014/main" id="{8EC1AF03-FBA8-40B7-9ECD-AFD944297749}"/>
              </a:ext>
            </a:extLst>
          </p:cNvPr>
          <p:cNvSpPr/>
          <p:nvPr/>
        </p:nvSpPr>
        <p:spPr>
          <a:xfrm>
            <a:off x="2836332" y="388649"/>
            <a:ext cx="6296830"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评分标准</a:t>
            </a:r>
          </a:p>
        </p:txBody>
      </p:sp>
    </p:spTree>
    <p:extLst>
      <p:ext uri="{BB962C8B-B14F-4D97-AF65-F5344CB8AC3E}">
        <p14:creationId xmlns:p14="http://schemas.microsoft.com/office/powerpoint/2010/main" val="78658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7">
            <a:extLst>
              <a:ext uri="{FF2B5EF4-FFF2-40B4-BE49-F238E27FC236}">
                <a16:creationId xmlns:a16="http://schemas.microsoft.com/office/drawing/2014/main" id="{FA7BD78F-CE9A-4BEC-8E98-6F49BD7DC6A8}"/>
              </a:ext>
            </a:extLst>
          </p:cNvPr>
          <p:cNvSpPr>
            <a:spLocks noGrp="1"/>
          </p:cNvSpPr>
          <p:nvPr>
            <p:ph idx="1"/>
          </p:nvPr>
        </p:nvSpPr>
        <p:spPr/>
        <p:txBody>
          <a:bodyPr>
            <a:noAutofit/>
          </a:bodyPr>
          <a:lstStyle/>
          <a:p>
            <a:r>
              <a:rPr lang="zh-CN" altLang="en-US" sz="2600" b="1" dirty="0">
                <a:latin typeface="华文楷体" panose="02010600040101010101" pitchFamily="2" charset="-122"/>
                <a:ea typeface="华文楷体" panose="02010600040101010101" pitchFamily="2" charset="-122"/>
              </a:rPr>
              <a:t>评定方法补充说明</a:t>
            </a:r>
            <a:endParaRPr lang="en-US" altLang="zh-CN" sz="2600" b="1" dirty="0">
              <a:latin typeface="华文楷体" panose="02010600040101010101" pitchFamily="2" charset="-122"/>
              <a:ea typeface="华文楷体" panose="02010600040101010101" pitchFamily="2" charset="-122"/>
            </a:endParaRPr>
          </a:p>
          <a:p>
            <a:r>
              <a:rPr lang="zh-CN" altLang="en-US" sz="2200" dirty="0">
                <a:latin typeface="华文楷体" panose="02010600040101010101" pitchFamily="2" charset="-122"/>
                <a:ea typeface="华文楷体" panose="02010600040101010101" pitchFamily="2" charset="-122"/>
              </a:rPr>
              <a:t>若代码无法运行，则无法得到测试结果部分的成绩。</a:t>
            </a:r>
            <a:endParaRPr lang="en-US" altLang="zh-CN" sz="2200" dirty="0">
              <a:latin typeface="华文楷体" panose="02010600040101010101" pitchFamily="2" charset="-122"/>
              <a:ea typeface="华文楷体" panose="02010600040101010101" pitchFamily="2" charset="-122"/>
            </a:endParaRPr>
          </a:p>
          <a:p>
            <a:r>
              <a:rPr lang="zh-CN" altLang="en-US" sz="2200" dirty="0">
                <a:latin typeface="华文楷体" panose="02010600040101010101" pitchFamily="2" charset="-122"/>
                <a:ea typeface="华文楷体" panose="02010600040101010101" pitchFamily="2" charset="-122"/>
              </a:rPr>
              <a:t>如有设计文件延期提交，设计报告、程序实现中存在抄袭行为等，将根据情节程度，扣除课程设计的部分或全部分数。</a:t>
            </a:r>
            <a:endParaRPr lang="en-US" altLang="zh-CN" sz="2200" dirty="0">
              <a:latin typeface="华文楷体" panose="02010600040101010101" pitchFamily="2" charset="-122"/>
              <a:ea typeface="华文楷体" panose="02010600040101010101" pitchFamily="2" charset="-122"/>
            </a:endParaRPr>
          </a:p>
        </p:txBody>
      </p:sp>
      <p:sp>
        <p:nvSpPr>
          <p:cNvPr id="11" name="矩形 10">
            <a:extLst>
              <a:ext uri="{FF2B5EF4-FFF2-40B4-BE49-F238E27FC236}">
                <a16:creationId xmlns:a16="http://schemas.microsoft.com/office/drawing/2014/main" id="{3E343CD9-C6D8-442E-8026-1510C38D1BE3}"/>
              </a:ext>
            </a:extLst>
          </p:cNvPr>
          <p:cNvSpPr/>
          <p:nvPr/>
        </p:nvSpPr>
        <p:spPr>
          <a:xfrm>
            <a:off x="2836332" y="388649"/>
            <a:ext cx="6296830"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评分标准</a:t>
            </a:r>
          </a:p>
        </p:txBody>
      </p:sp>
    </p:spTree>
    <p:extLst>
      <p:ext uri="{BB962C8B-B14F-4D97-AF65-F5344CB8AC3E}">
        <p14:creationId xmlns:p14="http://schemas.microsoft.com/office/powerpoint/2010/main" val="2003860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6979294" y="5486534"/>
            <a:ext cx="1970540" cy="707886"/>
          </a:xfrm>
          <a:prstGeom prst="rect">
            <a:avLst/>
          </a:prstGeom>
          <a:noFill/>
        </p:spPr>
        <p:txBody>
          <a:bodyPr wrap="none" rtlCol="0">
            <a:spAutoFit/>
          </a:bodyPr>
          <a:lstStyle/>
          <a:p>
            <a:pPr algn="ctr"/>
            <a:r>
              <a:rPr lang="zh-CN" altLang="en-US" sz="2000" dirty="0">
                <a:latin typeface="华文楷体" panose="02010600040101010101" pitchFamily="2" charset="-122"/>
                <a:ea typeface="华文楷体" panose="02010600040101010101" pitchFamily="2" charset="-122"/>
              </a:rPr>
              <a:t>薛有泽</a:t>
            </a:r>
            <a:endParaRPr lang="en-US" altLang="zh-CN" sz="2000" dirty="0">
              <a:latin typeface="华文楷体" panose="02010600040101010101" pitchFamily="2" charset="-122"/>
              <a:ea typeface="华文楷体" panose="02010600040101010101" pitchFamily="2" charset="-122"/>
            </a:endParaRPr>
          </a:p>
          <a:p>
            <a:pPr algn="ctr"/>
            <a:r>
              <a:rPr lang="en-US" altLang="zh-CN"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年</a:t>
            </a:r>
            <a:r>
              <a:rPr lang="en-US" altLang="zh-CN"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月</a:t>
            </a:r>
            <a:r>
              <a:rPr lang="en-US" altLang="zh-CN"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27</a:t>
            </a:r>
            <a:r>
              <a:rPr lang="zh-CN" altLang="en-US" sz="2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日</a:t>
            </a:r>
          </a:p>
        </p:txBody>
      </p:sp>
      <p:cxnSp>
        <p:nvCxnSpPr>
          <p:cNvPr id="4" name="直接连接符 3"/>
          <p:cNvCxnSpPr/>
          <p:nvPr/>
        </p:nvCxnSpPr>
        <p:spPr>
          <a:xfrm>
            <a:off x="7057588" y="5284394"/>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163773" y="3881926"/>
            <a:ext cx="8814516" cy="584775"/>
          </a:xfrm>
          <a:prstGeom prst="rect">
            <a:avLst/>
          </a:prstGeom>
          <a:noFill/>
        </p:spPr>
        <p:txBody>
          <a:bodyPr wrap="square" rtlCol="0">
            <a:spAutoFit/>
          </a:bodyPr>
          <a:lstStyle/>
          <a:p>
            <a:pPr algn="ctr"/>
            <a:r>
              <a:rPr lang="zh-CN" altLang="en-US" sz="3200" dirty="0">
                <a:latin typeface="KaiTi" panose="02010609060101010101" pitchFamily="49" charset="-122"/>
                <a:ea typeface="KaiTi" panose="02010609060101010101" pitchFamily="49" charset="-122"/>
              </a:rPr>
              <a:t>谢谢！</a:t>
            </a:r>
            <a:endParaRPr lang="en-US" altLang="zh-CN" sz="3200" dirty="0">
              <a:latin typeface="KaiTi" panose="02010609060101010101" pitchFamily="49" charset="-122"/>
              <a:ea typeface="KaiTi" panose="02010609060101010101" pitchFamily="49"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1"/>
            <a:ext cx="3137850" cy="1327881"/>
          </a:xfrm>
          <a:prstGeom prst="rect">
            <a:avLst/>
          </a:prstGeom>
        </p:spPr>
      </p:pic>
    </p:spTree>
    <p:extLst>
      <p:ext uri="{BB962C8B-B14F-4D97-AF65-F5344CB8AC3E}">
        <p14:creationId xmlns:p14="http://schemas.microsoft.com/office/powerpoint/2010/main" val="425643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188368" y="330665"/>
            <a:ext cx="4836695"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问题背景</a:t>
            </a:r>
            <a:endParaRPr lang="en-US" altLang="zh-CN" sz="3200" b="1" dirty="0">
              <a:solidFill>
                <a:srgbClr val="7030A0"/>
              </a:solidFill>
              <a:ea typeface="华文楷体" panose="02010600040101010101" pitchFamily="2" charset="-122"/>
            </a:endParaRPr>
          </a:p>
        </p:txBody>
      </p:sp>
      <p:pic>
        <p:nvPicPr>
          <p:cNvPr id="8" name="内容占位符 7">
            <a:extLst>
              <a:ext uri="{FF2B5EF4-FFF2-40B4-BE49-F238E27FC236}">
                <a16:creationId xmlns:a16="http://schemas.microsoft.com/office/drawing/2014/main" id="{CCC74447-796E-4A67-AFE0-307D489FF688}"/>
              </a:ext>
            </a:extLst>
          </p:cNvPr>
          <p:cNvPicPr>
            <a:picLocks noGrp="1"/>
          </p:cNvPicPr>
          <p:nvPr>
            <p:ph idx="1"/>
          </p:nvPr>
        </p:nvPicPr>
        <p:blipFill>
          <a:blip r:embed="rId4"/>
          <a:stretch>
            <a:fillRect/>
          </a:stretch>
        </p:blipFill>
        <p:spPr>
          <a:xfrm>
            <a:off x="522514" y="2991618"/>
            <a:ext cx="8175940" cy="2665379"/>
          </a:xfrm>
          <a:prstGeom prst="rect">
            <a:avLst/>
          </a:prstGeom>
        </p:spPr>
      </p:pic>
      <p:sp>
        <p:nvSpPr>
          <p:cNvPr id="2" name="文本框 1">
            <a:extLst>
              <a:ext uri="{FF2B5EF4-FFF2-40B4-BE49-F238E27FC236}">
                <a16:creationId xmlns:a16="http://schemas.microsoft.com/office/drawing/2014/main" id="{BCD0F96D-4ED2-4B7B-B350-B7A1050E4FDA}"/>
              </a:ext>
            </a:extLst>
          </p:cNvPr>
          <p:cNvSpPr txBox="1"/>
          <p:nvPr/>
        </p:nvSpPr>
        <p:spPr>
          <a:xfrm>
            <a:off x="522514" y="1561460"/>
            <a:ext cx="8153973"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物体交互的音频包含丰富的信息：物体的物理性质、碰撞的力度、方向等</a:t>
            </a:r>
            <a:r>
              <a:rPr lang="zh-CN" altLang="en-US" sz="2400" dirty="0"/>
              <a:t>。</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903517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188368" y="330665"/>
            <a:ext cx="4836695"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问题背景</a:t>
            </a:r>
            <a:endParaRPr lang="en-US" altLang="zh-CN" sz="3200" b="1" dirty="0">
              <a:solidFill>
                <a:srgbClr val="7030A0"/>
              </a:solidFill>
              <a:ea typeface="华文楷体" panose="02010600040101010101" pitchFamily="2" charset="-122"/>
            </a:endParaRPr>
          </a:p>
        </p:txBody>
      </p:sp>
      <p:sp>
        <p:nvSpPr>
          <p:cNvPr id="2" name="文本框 1">
            <a:extLst>
              <a:ext uri="{FF2B5EF4-FFF2-40B4-BE49-F238E27FC236}">
                <a16:creationId xmlns:a16="http://schemas.microsoft.com/office/drawing/2014/main" id="{BCD0F96D-4ED2-4B7B-B350-B7A1050E4FDA}"/>
              </a:ext>
            </a:extLst>
          </p:cNvPr>
          <p:cNvSpPr txBox="1"/>
          <p:nvPr/>
        </p:nvSpPr>
        <p:spPr>
          <a:xfrm>
            <a:off x="522514" y="1561460"/>
            <a:ext cx="8153973"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物体交互的音频包含丰富的信息：物体的物理性质、碰撞的力度、方向等。</a:t>
            </a:r>
            <a:endParaRPr lang="en-US" altLang="zh-CN" sz="2400" dirty="0">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zh-CN" altLang="en-US" sz="2400" dirty="0"/>
          </a:p>
        </p:txBody>
      </p:sp>
      <p:pic>
        <p:nvPicPr>
          <p:cNvPr id="11" name="内容占位符 10" descr="图片包含 游戏机, 微波炉&#10;&#10;描述已自动生成">
            <a:extLst>
              <a:ext uri="{FF2B5EF4-FFF2-40B4-BE49-F238E27FC236}">
                <a16:creationId xmlns:a16="http://schemas.microsoft.com/office/drawing/2014/main" id="{CA277D95-863A-413F-9248-F39EDD23130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52607" y="2852648"/>
            <a:ext cx="3145005" cy="3145005"/>
          </a:xfrm>
          <a:prstGeom prst="rect">
            <a:avLst/>
          </a:prstGeom>
        </p:spPr>
      </p:pic>
      <p:pic>
        <p:nvPicPr>
          <p:cNvPr id="13" name="图片 12" descr="图片包含 钟表, 照片, 冰箱, 对&#10;&#10;描述已自动生成">
            <a:extLst>
              <a:ext uri="{FF2B5EF4-FFF2-40B4-BE49-F238E27FC236}">
                <a16:creationId xmlns:a16="http://schemas.microsoft.com/office/drawing/2014/main" id="{31DE2ACD-FA35-4028-A080-8B3FEC2F0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751489"/>
            <a:ext cx="3347323" cy="3347323"/>
          </a:xfrm>
          <a:prstGeom prst="rect">
            <a:avLst/>
          </a:prstGeom>
        </p:spPr>
      </p:pic>
    </p:spTree>
    <p:extLst>
      <p:ext uri="{BB962C8B-B14F-4D97-AF65-F5344CB8AC3E}">
        <p14:creationId xmlns:p14="http://schemas.microsoft.com/office/powerpoint/2010/main" val="253613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188368" y="330665"/>
            <a:ext cx="4836695"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数据集介绍</a:t>
            </a:r>
            <a:endParaRPr lang="en-US" altLang="zh-CN" sz="3200" b="1" dirty="0">
              <a:solidFill>
                <a:srgbClr val="7030A0"/>
              </a:solidFill>
              <a:ea typeface="华文楷体" panose="02010600040101010101" pitchFamily="2" charset="-122"/>
            </a:endParaRPr>
          </a:p>
        </p:txBody>
      </p:sp>
      <p:sp>
        <p:nvSpPr>
          <p:cNvPr id="5" name="内容占位符 4">
            <a:extLst>
              <a:ext uri="{FF2B5EF4-FFF2-40B4-BE49-F238E27FC236}">
                <a16:creationId xmlns:a16="http://schemas.microsoft.com/office/drawing/2014/main" id="{654B331D-816B-1B45-821F-753D73192C30}"/>
              </a:ext>
            </a:extLst>
          </p:cNvPr>
          <p:cNvSpPr>
            <a:spLocks noGrp="1"/>
          </p:cNvSpPr>
          <p:nvPr>
            <p:ph idx="1"/>
          </p:nvPr>
        </p:nvSpPr>
        <p:spPr>
          <a:xfrm>
            <a:off x="628649" y="1825625"/>
            <a:ext cx="8178467" cy="4351338"/>
          </a:xfrm>
        </p:spPr>
        <p:txBody>
          <a:bodyPr>
            <a:normAutofit/>
          </a:bodyPr>
          <a:lstStyle/>
          <a:p>
            <a:pPr lvl="1"/>
            <a:r>
              <a:rPr lang="zh-CN" altLang="en-US" dirty="0">
                <a:latin typeface="KaiTi" panose="02010609060101010101" pitchFamily="49" charset="-122"/>
                <a:ea typeface="KaiTi" panose="02010609060101010101" pitchFamily="49" charset="-122"/>
              </a:rPr>
              <a:t>下载链接</a:t>
            </a:r>
            <a:endParaRPr lang="en-US" altLang="zh-CN" dirty="0">
              <a:latin typeface="KaiTi" panose="02010609060101010101" pitchFamily="49" charset="-122"/>
              <a:ea typeface="KaiTi" panose="02010609060101010101" pitchFamily="49" charset="-122"/>
            </a:endParaRPr>
          </a:p>
          <a:p>
            <a:pPr marL="457200" lvl="1" indent="0">
              <a:buNone/>
            </a:pPr>
            <a:endParaRPr lang="en-US" altLang="zh-CN" dirty="0">
              <a:latin typeface="KaiTi" panose="02010609060101010101" pitchFamily="49" charset="-122"/>
              <a:ea typeface="KaiTi" panose="02010609060101010101" pitchFamily="49" charset="-122"/>
            </a:endParaRPr>
          </a:p>
          <a:p>
            <a:pPr marL="457200" lvl="1" indent="0">
              <a:buNone/>
            </a:pPr>
            <a:r>
              <a:rPr lang="en-US" altLang="zh-CN" sz="2000" b="1" dirty="0">
                <a:effectLst/>
                <a:latin typeface="宋体" panose="02010600030101010101" pitchFamily="2" charset="-122"/>
                <a:cs typeface="Times New Roman" panose="02020603050405020304" pitchFamily="18" charset="0"/>
                <a:hlinkClick r:id="rId4"/>
              </a:rPr>
              <a:t>https://cloud.tsinghua.edu.cn/d/c1ba88cbcbbc4b0e9d5b/</a:t>
            </a: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marL="457200" lvl="1" indent="0">
              <a:buNone/>
            </a:pPr>
            <a:r>
              <a:rPr lang="zh-CN" altLang="zh-CN" sz="2000" b="1" dirty="0">
                <a:effectLst/>
                <a:ea typeface="宋体" panose="02010600030101010101" pitchFamily="2" charset="-122"/>
                <a:cs typeface="Times New Roman" panose="02020603050405020304" pitchFamily="18" charset="0"/>
              </a:rPr>
              <a:t>密码：</a:t>
            </a:r>
            <a:r>
              <a:rPr lang="en-US" altLang="zh-CN" sz="2000" dirty="0">
                <a:effectLst/>
                <a:ea typeface="宋体" panose="02010600030101010101" pitchFamily="2" charset="-122"/>
                <a:cs typeface="Times New Roman" panose="02020603050405020304" pitchFamily="18" charset="0"/>
              </a:rPr>
              <a:t>stdhomework3</a:t>
            </a:r>
            <a:endParaRPr lang="en-US" altLang="zh-CN" sz="1800" dirty="0">
              <a:effectLst/>
              <a:ea typeface="宋体" panose="02010600030101010101" pitchFamily="2" charset="-122"/>
              <a:cs typeface="Times New Roman" panose="02020603050405020304" pitchFamily="18" charset="0"/>
            </a:endParaRPr>
          </a:p>
          <a:p>
            <a:pPr marL="457200" lvl="1" indent="0">
              <a:buNone/>
            </a:pPr>
            <a:endParaRPr lang="en-US" altLang="zh-CN" sz="2000" dirty="0">
              <a:effectLst/>
              <a:ea typeface="宋体" panose="02010600030101010101" pitchFamily="2" charset="-122"/>
              <a:cs typeface="Times New Roman" panose="02020603050405020304" pitchFamily="18" charset="0"/>
            </a:endParaRPr>
          </a:p>
          <a:p>
            <a:pPr lvl="1"/>
            <a:r>
              <a:rPr lang="zh-CN" altLang="en-US" dirty="0">
                <a:latin typeface="KaiTi" panose="02010609060101010101" pitchFamily="49" charset="-122"/>
                <a:ea typeface="KaiTi" panose="02010609060101010101" pitchFamily="49" charset="-122"/>
              </a:rPr>
              <a:t>数据内容：</a:t>
            </a:r>
            <a:endParaRPr lang="en-US" altLang="zh-CN" dirty="0">
              <a:latin typeface="KaiTi" panose="02010609060101010101" pitchFamily="49" charset="-122"/>
              <a:ea typeface="KaiTi" panose="02010609060101010101" pitchFamily="49" charset="-122"/>
            </a:endParaRPr>
          </a:p>
          <a:p>
            <a:pPr marL="457200" lvl="1" indent="0">
              <a:buNone/>
            </a:pPr>
            <a:endParaRPr lang="en-US" altLang="zh-CN" dirty="0">
              <a:latin typeface="KaiTi" panose="02010609060101010101" pitchFamily="49" charset="-122"/>
              <a:ea typeface="KaiTi" panose="02010609060101010101" pitchFamily="49" charset="-122"/>
            </a:endParaRPr>
          </a:p>
          <a:p>
            <a:pPr marL="457200" lvl="1" indent="0">
              <a:buNone/>
            </a:pPr>
            <a:r>
              <a:rPr lang="zh-CN" altLang="en-US" sz="2000" dirty="0">
                <a:latin typeface="KaiTi" panose="02010609060101010101" pitchFamily="49" charset="-122"/>
                <a:ea typeface="KaiTi" panose="02010609060101010101" pitchFamily="49" charset="-122"/>
              </a:rPr>
              <a:t>音频文件：</a:t>
            </a:r>
            <a:r>
              <a:rPr lang="en-US" altLang="zh-CN" sz="2000" dirty="0" err="1">
                <a:latin typeface="KaiTi" panose="02010609060101010101" pitchFamily="49" charset="-122"/>
                <a:ea typeface="KaiTi" panose="02010609060101010101" pitchFamily="49" charset="-122"/>
              </a:rPr>
              <a:t>audio_data.pkl</a:t>
            </a:r>
            <a:endParaRPr lang="en-US" altLang="zh-CN" sz="2000" dirty="0">
              <a:latin typeface="KaiTi" panose="02010609060101010101" pitchFamily="49" charset="-122"/>
              <a:ea typeface="KaiTi" panose="02010609060101010101" pitchFamily="49" charset="-122"/>
            </a:endParaRPr>
          </a:p>
          <a:p>
            <a:pPr marL="457200" lvl="1" indent="0">
              <a:buNone/>
            </a:pPr>
            <a:r>
              <a:rPr lang="zh-CN" altLang="en-US" sz="2000" dirty="0">
                <a:latin typeface="KaiTi" panose="02010609060101010101" pitchFamily="49" charset="-122"/>
                <a:ea typeface="KaiTi" panose="02010609060101010101" pitchFamily="49" charset="-122"/>
              </a:rPr>
              <a:t>文件中包含四通道音频信息以及该段音频对应的托盘运动参数，本次大作业只需要使用四通道音频信息，载入方式如下：</a:t>
            </a:r>
            <a:endParaRPr lang="en-US" altLang="zh-CN" sz="2000" dirty="0">
              <a:latin typeface="KaiTi" panose="02010609060101010101" pitchFamily="49" charset="-122"/>
              <a:ea typeface="KaiTi" panose="02010609060101010101" pitchFamily="49" charset="-122"/>
            </a:endParaRPr>
          </a:p>
          <a:p>
            <a:pPr marL="457200" lvl="1" indent="0">
              <a:buNone/>
            </a:pPr>
            <a:r>
              <a:rPr lang="en-US" altLang="zh-CN" sz="1800" dirty="0">
                <a:latin typeface="KaiTi" panose="02010609060101010101" pitchFamily="49" charset="-122"/>
                <a:ea typeface="KaiTi" panose="02010609060101010101" pitchFamily="49" charset="-122"/>
              </a:rPr>
              <a:t>import </a:t>
            </a:r>
            <a:r>
              <a:rPr lang="en-US" altLang="zh-CN" sz="1800" dirty="0" err="1">
                <a:latin typeface="KaiTi" panose="02010609060101010101" pitchFamily="49" charset="-122"/>
                <a:ea typeface="KaiTi" panose="02010609060101010101" pitchFamily="49" charset="-122"/>
              </a:rPr>
              <a:t>numpy</a:t>
            </a:r>
            <a:r>
              <a:rPr lang="en-US" altLang="zh-CN" sz="1800" dirty="0">
                <a:latin typeface="KaiTi" panose="02010609060101010101" pitchFamily="49" charset="-122"/>
                <a:ea typeface="KaiTi" panose="02010609060101010101" pitchFamily="49" charset="-122"/>
              </a:rPr>
              <a:t> as np</a:t>
            </a:r>
          </a:p>
          <a:p>
            <a:pPr marL="457200" lvl="1" indent="0">
              <a:buNone/>
            </a:pPr>
            <a:r>
              <a:rPr lang="en-US" altLang="zh-CN" sz="1800" dirty="0">
                <a:latin typeface="KaiTi" panose="02010609060101010101" pitchFamily="49" charset="-122"/>
                <a:ea typeface="KaiTi" panose="02010609060101010101" pitchFamily="49" charset="-122"/>
              </a:rPr>
              <a:t>Data</a:t>
            </a:r>
            <a:r>
              <a:rPr lang="zh-CN" altLang="en-US" sz="1800" dirty="0">
                <a:latin typeface="KaiTi" panose="02010609060101010101" pitchFamily="49" charset="-122"/>
                <a:ea typeface="KaiTi" panose="02010609060101010101" pitchFamily="49" charset="-122"/>
              </a:rPr>
              <a:t> </a:t>
            </a:r>
            <a:r>
              <a:rPr lang="en-US" altLang="zh-CN" sz="1800" dirty="0">
                <a:latin typeface="KaiTi" panose="02010609060101010101" pitchFamily="49" charset="-122"/>
                <a:ea typeface="KaiTi" panose="02010609060101010101" pitchFamily="49" charset="-122"/>
              </a:rPr>
              <a:t>=</a:t>
            </a:r>
            <a:r>
              <a:rPr lang="zh-CN" altLang="en-US" sz="1800" dirty="0">
                <a:latin typeface="KaiTi" panose="02010609060101010101" pitchFamily="49" charset="-122"/>
                <a:ea typeface="KaiTi" panose="02010609060101010101" pitchFamily="49" charset="-122"/>
              </a:rPr>
              <a:t> </a:t>
            </a:r>
            <a:r>
              <a:rPr lang="en-US" altLang="zh-CN" sz="1800" dirty="0" err="1">
                <a:latin typeface="KaiTi" panose="02010609060101010101" pitchFamily="49" charset="-122"/>
                <a:ea typeface="KaiTi" panose="02010609060101010101" pitchFamily="49" charset="-122"/>
              </a:rPr>
              <a:t>np.load</a:t>
            </a:r>
            <a:r>
              <a:rPr lang="en-US" altLang="zh-CN" sz="1800" dirty="0">
                <a:latin typeface="KaiTi" panose="02010609060101010101" pitchFamily="49" charset="-122"/>
                <a:ea typeface="KaiTi" panose="02010609060101010101" pitchFamily="49" charset="-122"/>
              </a:rPr>
              <a:t>(‘audio_data.</a:t>
            </a:r>
            <a:r>
              <a:rPr lang="en-US" altLang="zh-CN" sz="1800" dirty="0" err="1">
                <a:latin typeface="KaiTi" panose="02010609060101010101" pitchFamily="49" charset="-122"/>
                <a:ea typeface="KaiTi" panose="02010609060101010101" pitchFamily="49" charset="-122"/>
              </a:rPr>
              <a:t>pkl</a:t>
            </a:r>
            <a:r>
              <a:rPr lang="en-US" altLang="zh-CN" sz="1800" dirty="0">
                <a:latin typeface="KaiTi" panose="02010609060101010101" pitchFamily="49" charset="-122"/>
                <a:ea typeface="KaiTi" panose="02010609060101010101" pitchFamily="49" charset="-122"/>
              </a:rPr>
              <a:t>’,</a:t>
            </a:r>
            <a:r>
              <a:rPr lang="en-US" altLang="zh-CN" sz="1800" dirty="0" err="1">
                <a:latin typeface="KaiTi" panose="02010609060101010101" pitchFamily="49" charset="-122"/>
                <a:ea typeface="KaiTi" panose="02010609060101010101" pitchFamily="49" charset="-122"/>
              </a:rPr>
              <a:t>allow_pickle</a:t>
            </a:r>
            <a:r>
              <a:rPr lang="en-US" altLang="zh-CN" sz="1800" dirty="0">
                <a:latin typeface="KaiTi" panose="02010609060101010101" pitchFamily="49" charset="-122"/>
                <a:ea typeface="KaiTi" panose="02010609060101010101" pitchFamily="49" charset="-122"/>
              </a:rPr>
              <a:t>=True)[‘audio’]</a:t>
            </a:r>
          </a:p>
          <a:p>
            <a:pPr lvl="1"/>
            <a:endParaRPr lang="en-US" altLang="zh-CN" sz="2000" dirty="0">
              <a:latin typeface="KaiTi" panose="02010609060101010101" pitchFamily="49" charset="-122"/>
              <a:ea typeface="KaiTi" panose="02010609060101010101" pitchFamily="49" charset="-122"/>
            </a:endParaRPr>
          </a:p>
          <a:p>
            <a:pPr lvl="1"/>
            <a:endParaRPr lang="en-US" altLang="zh-CN" sz="2000" dirty="0">
              <a:latin typeface="KaiTi" panose="02010609060101010101" pitchFamily="49" charset="-122"/>
              <a:ea typeface="KaiTi" panose="02010609060101010101" pitchFamily="49" charset="-122"/>
            </a:endParaRPr>
          </a:p>
          <a:p>
            <a:endParaRPr lang="en-US" altLang="zh-CN"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308390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188368" y="330665"/>
            <a:ext cx="4836695"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数据集介绍</a:t>
            </a:r>
            <a:endParaRPr lang="en-US" altLang="zh-CN" sz="3200" b="1" dirty="0">
              <a:solidFill>
                <a:srgbClr val="7030A0"/>
              </a:solidFill>
              <a:ea typeface="华文楷体" panose="02010600040101010101" pitchFamily="2" charset="-122"/>
            </a:endParaRPr>
          </a:p>
        </p:txBody>
      </p:sp>
      <p:sp>
        <p:nvSpPr>
          <p:cNvPr id="5" name="内容占位符 4">
            <a:extLst>
              <a:ext uri="{FF2B5EF4-FFF2-40B4-BE49-F238E27FC236}">
                <a16:creationId xmlns:a16="http://schemas.microsoft.com/office/drawing/2014/main" id="{654B331D-816B-1B45-821F-753D73192C30}"/>
              </a:ext>
            </a:extLst>
          </p:cNvPr>
          <p:cNvSpPr>
            <a:spLocks noGrp="1"/>
          </p:cNvSpPr>
          <p:nvPr>
            <p:ph idx="1"/>
          </p:nvPr>
        </p:nvSpPr>
        <p:spPr/>
        <p:txBody>
          <a:bodyPr>
            <a:normAutofit lnSpcReduction="10000"/>
          </a:bodyPr>
          <a:lstStyle/>
          <a:p>
            <a:pPr lvl="1"/>
            <a:r>
              <a:rPr lang="zh-CN" altLang="en-US" dirty="0">
                <a:latin typeface="KaiTi" panose="02010609060101010101" pitchFamily="49" charset="-122"/>
                <a:ea typeface="KaiTi" panose="02010609060101010101" pitchFamily="49" charset="-122"/>
              </a:rPr>
              <a:t>数据内容</a:t>
            </a:r>
            <a:r>
              <a:rPr lang="zh-CN" altLang="en-US" sz="2000" dirty="0">
                <a:latin typeface="KaiTi" panose="02010609060101010101" pitchFamily="49" charset="-122"/>
                <a:ea typeface="KaiTi" panose="02010609060101010101" pitchFamily="49" charset="-122"/>
              </a:rPr>
              <a:t>：</a:t>
            </a:r>
            <a:endParaRPr lang="en-US" altLang="zh-CN" sz="2000" dirty="0">
              <a:latin typeface="KaiTi" panose="02010609060101010101" pitchFamily="49" charset="-122"/>
              <a:ea typeface="KaiTi" panose="02010609060101010101" pitchFamily="49" charset="-122"/>
            </a:endParaRPr>
          </a:p>
          <a:p>
            <a:pPr marL="457200" lvl="1" indent="0">
              <a:buNone/>
            </a:pPr>
            <a:endParaRPr lang="en-US" altLang="zh-CN" sz="2000" dirty="0">
              <a:latin typeface="KaiTi" panose="02010609060101010101" pitchFamily="49" charset="-122"/>
              <a:ea typeface="KaiTi" panose="02010609060101010101" pitchFamily="49" charset="-122"/>
            </a:endParaRPr>
          </a:p>
          <a:p>
            <a:pPr marL="457200" lvl="1" indent="0">
              <a:buNone/>
            </a:pPr>
            <a:r>
              <a:rPr lang="en-US" altLang="zh-CN" sz="2000" dirty="0">
                <a:latin typeface="KaiTi" panose="02010609060101010101" pitchFamily="49" charset="-122"/>
                <a:ea typeface="KaiTi" panose="02010609060101010101" pitchFamily="49" charset="-122"/>
              </a:rPr>
              <a:t>RGB</a:t>
            </a:r>
            <a:r>
              <a:rPr lang="zh-CN" altLang="en-US" sz="2000" dirty="0">
                <a:latin typeface="KaiTi" panose="02010609060101010101" pitchFamily="49" charset="-122"/>
                <a:ea typeface="KaiTi" panose="02010609060101010101" pitchFamily="49" charset="-122"/>
              </a:rPr>
              <a:t>图像序列：</a:t>
            </a:r>
            <a:endParaRPr lang="en-US" altLang="zh-CN" sz="2000" dirty="0">
              <a:latin typeface="KaiTi" panose="02010609060101010101" pitchFamily="49" charset="-122"/>
              <a:ea typeface="KaiTi" panose="02010609060101010101" pitchFamily="49" charset="-122"/>
            </a:endParaRPr>
          </a:p>
          <a:p>
            <a:pPr marL="457200" lvl="1" indent="0">
              <a:buNone/>
            </a:pPr>
            <a:r>
              <a:rPr lang="zh-CN" altLang="en-US" sz="2000" dirty="0">
                <a:latin typeface="KaiTi" panose="02010609060101010101" pitchFamily="49" charset="-122"/>
                <a:ea typeface="KaiTi" panose="02010609060101010101" pitchFamily="49" charset="-122"/>
              </a:rPr>
              <a:t>图像序列长度不定，每幅图像尺寸为</a:t>
            </a:r>
            <a:endParaRPr lang="en-US" altLang="zh-CN" sz="2000" dirty="0">
              <a:latin typeface="KaiTi" panose="02010609060101010101" pitchFamily="49" charset="-122"/>
              <a:ea typeface="KaiTi" panose="02010609060101010101" pitchFamily="49" charset="-122"/>
            </a:endParaRPr>
          </a:p>
          <a:p>
            <a:pPr marL="457200" lvl="1" indent="0">
              <a:buNone/>
            </a:pPr>
            <a:r>
              <a:rPr lang="en-US" altLang="zh-CN" sz="2000" dirty="0">
                <a:latin typeface="KaiTi" panose="02010609060101010101" pitchFamily="49" charset="-122"/>
                <a:ea typeface="KaiTi" panose="02010609060101010101" pitchFamily="49" charset="-122"/>
              </a:rPr>
              <a:t>480*640</a:t>
            </a:r>
            <a:r>
              <a:rPr lang="zh-CN" altLang="en-US" sz="2000" dirty="0">
                <a:latin typeface="KaiTi" panose="02010609060101010101" pitchFamily="49" charset="-122"/>
                <a:ea typeface="KaiTi" panose="02010609060101010101" pitchFamily="49" charset="-122"/>
              </a:rPr>
              <a:t>。</a:t>
            </a:r>
            <a:endParaRPr lang="en-US" altLang="zh-CN" sz="2000" dirty="0">
              <a:latin typeface="KaiTi" panose="02010609060101010101" pitchFamily="49" charset="-122"/>
              <a:ea typeface="KaiTi" panose="02010609060101010101" pitchFamily="49" charset="-122"/>
            </a:endParaRPr>
          </a:p>
          <a:p>
            <a:pPr marL="457200" lvl="1" indent="0">
              <a:buNone/>
            </a:pPr>
            <a:endParaRPr lang="en-US" altLang="zh-CN" sz="2000" dirty="0">
              <a:latin typeface="KaiTi" panose="02010609060101010101" pitchFamily="49" charset="-122"/>
              <a:ea typeface="KaiTi" panose="02010609060101010101" pitchFamily="49" charset="-122"/>
            </a:endParaRPr>
          </a:p>
          <a:p>
            <a:pPr marL="457200" lvl="1" indent="0">
              <a:buNone/>
            </a:pPr>
            <a:endParaRPr lang="en-US" altLang="zh-CN" sz="2000" dirty="0">
              <a:latin typeface="KaiTi" panose="02010609060101010101" pitchFamily="49" charset="-122"/>
              <a:ea typeface="KaiTi" panose="02010609060101010101" pitchFamily="49" charset="-122"/>
            </a:endParaRPr>
          </a:p>
          <a:p>
            <a:pPr marL="457200" lvl="1" indent="0">
              <a:buNone/>
            </a:pPr>
            <a:endParaRPr lang="en-US" altLang="zh-CN" sz="2000" dirty="0">
              <a:latin typeface="KaiTi" panose="02010609060101010101" pitchFamily="49" charset="-122"/>
              <a:ea typeface="KaiTi" panose="02010609060101010101" pitchFamily="49" charset="-122"/>
            </a:endParaRPr>
          </a:p>
          <a:p>
            <a:pPr marL="457200" lvl="1" indent="0">
              <a:buNone/>
            </a:pPr>
            <a:endParaRPr lang="en-US" altLang="zh-CN" sz="2000" dirty="0">
              <a:latin typeface="KaiTi" panose="02010609060101010101" pitchFamily="49" charset="-122"/>
              <a:ea typeface="KaiTi" panose="02010609060101010101" pitchFamily="49" charset="-122"/>
            </a:endParaRPr>
          </a:p>
          <a:p>
            <a:pPr marL="457200" lvl="1" indent="0">
              <a:buNone/>
            </a:pPr>
            <a:r>
              <a:rPr lang="zh-CN" altLang="en-US" sz="2000" dirty="0">
                <a:latin typeface="KaiTi" panose="02010609060101010101" pitchFamily="49" charset="-122"/>
                <a:ea typeface="KaiTi" panose="02010609060101010101" pitchFamily="49" charset="-122"/>
              </a:rPr>
              <a:t>掩膜（</a:t>
            </a:r>
            <a:r>
              <a:rPr lang="en-US" altLang="zh-CN" sz="2000" dirty="0">
                <a:latin typeface="KaiTi" panose="02010609060101010101" pitchFamily="49" charset="-122"/>
                <a:ea typeface="KaiTi" panose="02010609060101010101" pitchFamily="49" charset="-122"/>
              </a:rPr>
              <a:t>mask</a:t>
            </a:r>
            <a:r>
              <a:rPr lang="zh-CN" altLang="en-US" sz="2000" dirty="0">
                <a:latin typeface="KaiTi" panose="02010609060101010101" pitchFamily="49" charset="-122"/>
                <a:ea typeface="KaiTi" panose="02010609060101010101" pitchFamily="49" charset="-122"/>
              </a:rPr>
              <a:t>）序列：</a:t>
            </a:r>
            <a:endParaRPr lang="en-US" altLang="zh-CN" sz="2000" dirty="0">
              <a:latin typeface="KaiTi" panose="02010609060101010101" pitchFamily="49" charset="-122"/>
              <a:ea typeface="KaiTi" panose="02010609060101010101" pitchFamily="49" charset="-122"/>
            </a:endParaRPr>
          </a:p>
          <a:p>
            <a:pPr marL="457200" lvl="1" indent="0">
              <a:buNone/>
            </a:pPr>
            <a:r>
              <a:rPr lang="zh-CN" altLang="en-US" sz="2000" dirty="0">
                <a:latin typeface="KaiTi" panose="02010609060101010101" pitchFamily="49" charset="-122"/>
                <a:ea typeface="KaiTi" panose="02010609060101010101" pitchFamily="49" charset="-122"/>
              </a:rPr>
              <a:t>掩膜序列与</a:t>
            </a:r>
            <a:r>
              <a:rPr lang="en-US" altLang="zh-CN" sz="2000" dirty="0">
                <a:latin typeface="KaiTi" panose="02010609060101010101" pitchFamily="49" charset="-122"/>
                <a:ea typeface="KaiTi" panose="02010609060101010101" pitchFamily="49" charset="-122"/>
              </a:rPr>
              <a:t>RGB</a:t>
            </a:r>
            <a:r>
              <a:rPr lang="zh-CN" altLang="en-US" sz="2000" dirty="0">
                <a:latin typeface="KaiTi" panose="02010609060101010101" pitchFamily="49" charset="-122"/>
                <a:ea typeface="KaiTi" panose="02010609060101010101" pitchFamily="49" charset="-122"/>
              </a:rPr>
              <a:t>序列对应，</a:t>
            </a:r>
            <a:r>
              <a:rPr lang="zh-CN" altLang="en-US" sz="2000" b="1" dirty="0">
                <a:latin typeface="KaiTi" panose="02010609060101010101" pitchFamily="49" charset="-122"/>
                <a:ea typeface="KaiTi" panose="02010609060101010101" pitchFamily="49" charset="-122"/>
              </a:rPr>
              <a:t>每幅掩膜尺寸为</a:t>
            </a:r>
            <a:endParaRPr lang="en-US" altLang="zh-CN" sz="2000" b="1" dirty="0">
              <a:latin typeface="KaiTi" panose="02010609060101010101" pitchFamily="49" charset="-122"/>
              <a:ea typeface="KaiTi" panose="02010609060101010101" pitchFamily="49" charset="-122"/>
            </a:endParaRPr>
          </a:p>
          <a:p>
            <a:pPr marL="457200" lvl="1" indent="0">
              <a:buNone/>
            </a:pPr>
            <a:r>
              <a:rPr lang="en-US" altLang="zh-CN" sz="2000" b="1" dirty="0">
                <a:latin typeface="KaiTi" panose="02010609060101010101" pitchFamily="49" charset="-122"/>
                <a:ea typeface="KaiTi" panose="02010609060101010101" pitchFamily="49" charset="-122"/>
              </a:rPr>
              <a:t>440*440</a:t>
            </a:r>
            <a:r>
              <a:rPr lang="zh-CN" altLang="en-US" sz="2000" dirty="0">
                <a:latin typeface="KaiTi" panose="02010609060101010101" pitchFamily="49" charset="-122"/>
                <a:ea typeface="KaiTi" panose="02010609060101010101" pitchFamily="49" charset="-122"/>
              </a:rPr>
              <a:t>，对应</a:t>
            </a:r>
            <a:r>
              <a:rPr lang="en-US" altLang="zh-CN" sz="2000" dirty="0">
                <a:latin typeface="KaiTi" panose="02010609060101010101" pitchFamily="49" charset="-122"/>
                <a:ea typeface="KaiTi" panose="02010609060101010101" pitchFamily="49" charset="-122"/>
              </a:rPr>
              <a:t>RGB</a:t>
            </a:r>
            <a:r>
              <a:rPr lang="zh-CN" altLang="en-US" sz="2000" dirty="0">
                <a:latin typeface="KaiTi" panose="02010609060101010101" pitchFamily="49" charset="-122"/>
                <a:ea typeface="KaiTi" panose="02010609060101010101" pitchFamily="49" charset="-122"/>
              </a:rPr>
              <a:t>图像的中心区域（裁去</a:t>
            </a:r>
            <a:r>
              <a:rPr lang="en-US" altLang="zh-CN" sz="2000" dirty="0">
                <a:latin typeface="KaiTi" panose="02010609060101010101" pitchFamily="49" charset="-122"/>
                <a:ea typeface="KaiTi" panose="02010609060101010101" pitchFamily="49" charset="-122"/>
              </a:rPr>
              <a:t>RGB</a:t>
            </a:r>
          </a:p>
          <a:p>
            <a:pPr marL="457200" lvl="1" indent="0">
              <a:buNone/>
            </a:pPr>
            <a:r>
              <a:rPr lang="zh-CN" altLang="en-US" sz="2000" dirty="0">
                <a:latin typeface="KaiTi" panose="02010609060101010101" pitchFamily="49" charset="-122"/>
                <a:ea typeface="KaiTi" panose="02010609060101010101" pitchFamily="49" charset="-122"/>
              </a:rPr>
              <a:t>图像左右各</a:t>
            </a:r>
            <a:r>
              <a:rPr lang="en-US" altLang="zh-CN" sz="2000" dirty="0">
                <a:latin typeface="KaiTi" panose="02010609060101010101" pitchFamily="49" charset="-122"/>
                <a:ea typeface="KaiTi" panose="02010609060101010101" pitchFamily="49" charset="-122"/>
              </a:rPr>
              <a:t>100</a:t>
            </a:r>
            <a:r>
              <a:rPr lang="zh-CN" altLang="en-US" sz="2000" dirty="0">
                <a:latin typeface="KaiTi" panose="02010609060101010101" pitchFamily="49" charset="-122"/>
                <a:ea typeface="KaiTi" panose="02010609060101010101" pitchFamily="49" charset="-122"/>
              </a:rPr>
              <a:t>像素，上下各</a:t>
            </a:r>
            <a:r>
              <a:rPr lang="en-US" altLang="zh-CN" sz="2000" dirty="0">
                <a:latin typeface="KaiTi" panose="02010609060101010101" pitchFamily="49" charset="-122"/>
                <a:ea typeface="KaiTi" panose="02010609060101010101" pitchFamily="49" charset="-122"/>
              </a:rPr>
              <a:t>20</a:t>
            </a:r>
            <a:r>
              <a:rPr lang="zh-CN" altLang="en-US" sz="2000" dirty="0">
                <a:latin typeface="KaiTi" panose="02010609060101010101" pitchFamily="49" charset="-122"/>
                <a:ea typeface="KaiTi" panose="02010609060101010101" pitchFamily="49" charset="-122"/>
              </a:rPr>
              <a:t>像素）。</a:t>
            </a:r>
            <a:endParaRPr lang="en-US" altLang="zh-CN" sz="2000" dirty="0">
              <a:latin typeface="KaiTi" panose="02010609060101010101" pitchFamily="49" charset="-122"/>
              <a:ea typeface="KaiTi" panose="02010609060101010101" pitchFamily="49" charset="-122"/>
            </a:endParaRPr>
          </a:p>
          <a:p>
            <a:pPr lvl="1"/>
            <a:endParaRPr lang="en-US" altLang="zh-CN" sz="2000" dirty="0">
              <a:latin typeface="KaiTi" panose="02010609060101010101" pitchFamily="49" charset="-122"/>
              <a:ea typeface="KaiTi" panose="02010609060101010101" pitchFamily="49" charset="-122"/>
            </a:endParaRPr>
          </a:p>
          <a:p>
            <a:endParaRPr lang="en-US" altLang="zh-CN" sz="2000" dirty="0">
              <a:latin typeface="KaiTi" panose="02010609060101010101" pitchFamily="49" charset="-122"/>
              <a:ea typeface="KaiTi" panose="02010609060101010101" pitchFamily="49" charset="-122"/>
            </a:endParaRPr>
          </a:p>
        </p:txBody>
      </p:sp>
      <p:pic>
        <p:nvPicPr>
          <p:cNvPr id="13" name="图片 12" descr="图片包含 室内, 镜子, 小, 房间&#10;&#10;描述已自动生成">
            <a:extLst>
              <a:ext uri="{FF2B5EF4-FFF2-40B4-BE49-F238E27FC236}">
                <a16:creationId xmlns:a16="http://schemas.microsoft.com/office/drawing/2014/main" id="{F9775B4E-C68A-465E-8AE8-9F20746A4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7993" y="2023226"/>
            <a:ext cx="2700372" cy="2025279"/>
          </a:xfrm>
          <a:prstGeom prst="rect">
            <a:avLst/>
          </a:prstGeom>
        </p:spPr>
      </p:pic>
      <p:pic>
        <p:nvPicPr>
          <p:cNvPr id="15" name="图片 14" descr="图片包含 游戏机, 人&#10;&#10;描述已自动生成">
            <a:extLst>
              <a:ext uri="{FF2B5EF4-FFF2-40B4-BE49-F238E27FC236}">
                <a16:creationId xmlns:a16="http://schemas.microsoft.com/office/drawing/2014/main" id="{B07B110E-E372-4B77-A6A7-FF7564E562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149" y="4169696"/>
            <a:ext cx="2239201" cy="2239201"/>
          </a:xfrm>
          <a:prstGeom prst="rect">
            <a:avLst/>
          </a:prstGeom>
        </p:spPr>
      </p:pic>
    </p:spTree>
    <p:extLst>
      <p:ext uri="{BB962C8B-B14F-4D97-AF65-F5344CB8AC3E}">
        <p14:creationId xmlns:p14="http://schemas.microsoft.com/office/powerpoint/2010/main" val="1189819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83930" y="330665"/>
            <a:ext cx="6084706"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任务描述</a:t>
            </a:r>
            <a:endParaRPr lang="en-US" altLang="zh-CN" sz="3200" b="1" dirty="0">
              <a:solidFill>
                <a:srgbClr val="7030A0"/>
              </a:solidFill>
              <a:ea typeface="华文楷体" panose="02010600040101010101" pitchFamily="2" charset="-122"/>
            </a:endParaRPr>
          </a:p>
        </p:txBody>
      </p:sp>
      <p:sp>
        <p:nvSpPr>
          <p:cNvPr id="5" name="内容占位符 4">
            <a:extLst>
              <a:ext uri="{FF2B5EF4-FFF2-40B4-BE49-F238E27FC236}">
                <a16:creationId xmlns:a16="http://schemas.microsoft.com/office/drawing/2014/main" id="{654B331D-816B-1B45-821F-753D73192C30}"/>
              </a:ext>
            </a:extLst>
          </p:cNvPr>
          <p:cNvSpPr>
            <a:spLocks noGrp="1"/>
          </p:cNvSpPr>
          <p:nvPr>
            <p:ph idx="1"/>
          </p:nvPr>
        </p:nvSpPr>
        <p:spPr/>
        <p:txBody>
          <a:bodyPr>
            <a:normAutofit/>
          </a:bodyPr>
          <a:lstStyle/>
          <a:p>
            <a:r>
              <a:rPr lang="zh-CN" altLang="en-US" sz="2400" dirty="0">
                <a:latin typeface="KaiTi" panose="02010609060101010101" pitchFamily="49" charset="-122"/>
                <a:ea typeface="KaiTi" panose="02010609060101010101" pitchFamily="49" charset="-122"/>
              </a:rPr>
              <a:t>任务一：音频分类</a:t>
            </a:r>
            <a:endParaRPr lang="en-US" altLang="zh-CN" sz="2400" dirty="0">
              <a:latin typeface="KaiTi" panose="02010609060101010101" pitchFamily="49" charset="-122"/>
              <a:ea typeface="KaiTi" panose="02010609060101010101" pitchFamily="49" charset="-122"/>
            </a:endParaRPr>
          </a:p>
          <a:p>
            <a:pPr marL="0" indent="0">
              <a:buNone/>
            </a:pPr>
            <a:r>
              <a:rPr lang="en-US" altLang="zh-CN" sz="2400" dirty="0">
                <a:latin typeface="KaiTi" panose="02010609060101010101" pitchFamily="49" charset="-122"/>
                <a:ea typeface="KaiTi" panose="02010609060101010101" pitchFamily="49" charset="-122"/>
              </a:rPr>
              <a:t>   </a:t>
            </a:r>
            <a:r>
              <a:rPr lang="zh-CN" altLang="zh-CN" sz="2000" dirty="0">
                <a:latin typeface="KaiTi" panose="02010609060101010101" pitchFamily="49" charset="-122"/>
                <a:ea typeface="KaiTi" panose="02010609060101010101" pitchFamily="49" charset="-122"/>
              </a:rPr>
              <a:t>不同物体的物理性质不同，因此撞击的音频也具有不同的特点。任务一要求仅利用物体撞击的四通道音频信息对物体的种类进行分类，要求对每个音频文件估计分类物体的编号。</a:t>
            </a:r>
            <a:endParaRPr lang="en-US" altLang="zh-CN" sz="20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r>
              <a:rPr lang="zh-CN" altLang="en-US" sz="2400" dirty="0">
                <a:latin typeface="KaiTi" panose="02010609060101010101" pitchFamily="49" charset="-122"/>
                <a:ea typeface="KaiTi" panose="02010609060101010101" pitchFamily="49" charset="-122"/>
              </a:rPr>
              <a:t>任务二：完全匹配</a:t>
            </a:r>
            <a:endParaRPr lang="en-US" altLang="zh-CN" sz="2400" dirty="0">
              <a:latin typeface="KaiTi" panose="02010609060101010101" pitchFamily="49" charset="-122"/>
              <a:ea typeface="KaiTi" panose="02010609060101010101" pitchFamily="49" charset="-122"/>
            </a:endParaRPr>
          </a:p>
          <a:p>
            <a:pPr marL="0" indent="0">
              <a:buNone/>
            </a:pPr>
            <a:r>
              <a:rPr lang="en-US" altLang="zh-CN" sz="2000" dirty="0">
                <a:latin typeface="KaiTi" panose="02010609060101010101" pitchFamily="49" charset="-122"/>
                <a:ea typeface="KaiTi" panose="02010609060101010101" pitchFamily="49" charset="-122"/>
              </a:rPr>
              <a:t>   </a:t>
            </a:r>
            <a:r>
              <a:rPr lang="zh-CN" altLang="zh-CN" sz="2000" dirty="0">
                <a:latin typeface="KaiTi" panose="02010609060101010101" pitchFamily="49" charset="-122"/>
                <a:ea typeface="KaiTi" panose="02010609060101010101" pitchFamily="49" charset="-122"/>
              </a:rPr>
              <a:t>撞击音频不仅包含有关物体种类的信息，还包含物体撞击方向、位置等信息。考虑若干对匹配的音频和视频，将对应关系打乱之后，任务二要求同学们通过分析音频和视频的特征来恢复二者的对应关系。任务二中待匹配的音频和视频数量相同，且音频和视频之间存在一一对应关系。关于匹配问题，可以参考匈牙利算法、</a:t>
            </a:r>
            <a:r>
              <a:rPr lang="en-US" altLang="zh-CN" sz="2000" dirty="0">
                <a:latin typeface="KaiTi" panose="02010609060101010101" pitchFamily="49" charset="-122"/>
                <a:ea typeface="KaiTi" panose="02010609060101010101" pitchFamily="49" charset="-122"/>
              </a:rPr>
              <a:t>KM</a:t>
            </a:r>
            <a:r>
              <a:rPr lang="zh-CN" altLang="zh-CN" sz="2000" dirty="0">
                <a:latin typeface="KaiTi" panose="02010609060101010101" pitchFamily="49" charset="-122"/>
                <a:ea typeface="KaiTi" panose="02010609060101010101" pitchFamily="49" charset="-122"/>
              </a:rPr>
              <a:t>算法等经典算法。</a:t>
            </a:r>
            <a:endParaRPr lang="en-US" altLang="zh-CN" sz="20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lvl="1"/>
            <a:endParaRPr lang="en-US" altLang="zh-CN" sz="2000" dirty="0">
              <a:latin typeface="KaiTi" panose="02010609060101010101" pitchFamily="49" charset="-122"/>
              <a:ea typeface="KaiTi" panose="02010609060101010101" pitchFamily="49" charset="-122"/>
            </a:endParaRPr>
          </a:p>
          <a:p>
            <a:pPr lvl="1"/>
            <a:endParaRPr lang="en-US" altLang="zh-CN" sz="2000" dirty="0">
              <a:latin typeface="KaiTi" panose="02010609060101010101" pitchFamily="49" charset="-122"/>
              <a:ea typeface="KaiTi" panose="02010609060101010101" pitchFamily="49" charset="-122"/>
            </a:endParaRPr>
          </a:p>
          <a:p>
            <a:endParaRPr lang="en-US" altLang="zh-CN"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18698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83930" y="330665"/>
            <a:ext cx="6084706"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任务描述</a:t>
            </a:r>
            <a:endParaRPr lang="en-US" altLang="zh-CN" sz="3200" b="1" dirty="0">
              <a:solidFill>
                <a:srgbClr val="7030A0"/>
              </a:solidFill>
              <a:ea typeface="华文楷体" panose="02010600040101010101" pitchFamily="2" charset="-122"/>
            </a:endParaRPr>
          </a:p>
        </p:txBody>
      </p:sp>
      <p:sp>
        <p:nvSpPr>
          <p:cNvPr id="5" name="内容占位符 4">
            <a:extLst>
              <a:ext uri="{FF2B5EF4-FFF2-40B4-BE49-F238E27FC236}">
                <a16:creationId xmlns:a16="http://schemas.microsoft.com/office/drawing/2014/main" id="{654B331D-816B-1B45-821F-753D73192C30}"/>
              </a:ext>
            </a:extLst>
          </p:cNvPr>
          <p:cNvSpPr>
            <a:spLocks noGrp="1"/>
          </p:cNvSpPr>
          <p:nvPr>
            <p:ph idx="1"/>
          </p:nvPr>
        </p:nvSpPr>
        <p:spPr/>
        <p:txBody>
          <a:bodyPr>
            <a:normAutofit/>
          </a:bodyPr>
          <a:lstStyle/>
          <a:p>
            <a:r>
              <a:rPr lang="zh-CN" altLang="en-US" sz="2400" dirty="0">
                <a:latin typeface="KaiTi" panose="02010609060101010101" pitchFamily="49" charset="-122"/>
                <a:ea typeface="KaiTi" panose="02010609060101010101" pitchFamily="49" charset="-122"/>
              </a:rPr>
              <a:t>任务三：不完全匹配</a:t>
            </a:r>
            <a:endParaRPr lang="en-US" altLang="zh-CN" sz="2400" dirty="0">
              <a:latin typeface="KaiTi" panose="02010609060101010101" pitchFamily="49" charset="-122"/>
              <a:ea typeface="KaiTi" panose="02010609060101010101" pitchFamily="49" charset="-122"/>
            </a:endParaRPr>
          </a:p>
          <a:p>
            <a:pPr marL="0" indent="0">
              <a:buNone/>
            </a:pPr>
            <a:r>
              <a:rPr lang="en-US" altLang="zh-CN" sz="2000" dirty="0">
                <a:latin typeface="KaiTi" panose="02010609060101010101" pitchFamily="49" charset="-122"/>
                <a:ea typeface="KaiTi" panose="02010609060101010101" pitchFamily="49" charset="-122"/>
              </a:rPr>
              <a:t>   </a:t>
            </a:r>
            <a:r>
              <a:rPr lang="zh-CN" altLang="zh-CN" sz="2000" dirty="0">
                <a:latin typeface="KaiTi" panose="02010609060101010101" pitchFamily="49" charset="-122"/>
                <a:ea typeface="KaiTi" panose="02010609060101010101" pitchFamily="49" charset="-122"/>
              </a:rPr>
              <a:t>任务三与任务二的目标相同，同样是对音频和视频进行匹配。区别在于任务三不保证待匹配音频和视频一一对应：存在不确定数量的音频没有与之对应的视频，也存在不确定数量的视频没有与之对应的音频。</a:t>
            </a:r>
            <a:endParaRPr lang="en-US" altLang="zh-CN" sz="2000" dirty="0">
              <a:latin typeface="KaiTi" panose="02010609060101010101" pitchFamily="49" charset="-122"/>
              <a:ea typeface="KaiTi" panose="02010609060101010101" pitchFamily="49" charset="-122"/>
            </a:endParaRPr>
          </a:p>
          <a:p>
            <a:pPr marL="0" indent="0">
              <a:buNone/>
            </a:pPr>
            <a:endParaRPr lang="en-US" altLang="zh-CN" sz="2000" dirty="0">
              <a:latin typeface="KaiTi" panose="02010609060101010101" pitchFamily="49" charset="-122"/>
              <a:ea typeface="KaiTi" panose="02010609060101010101" pitchFamily="49" charset="-122"/>
            </a:endParaRPr>
          </a:p>
          <a:p>
            <a:pPr marL="0" indent="0">
              <a:buNone/>
            </a:pPr>
            <a:endParaRPr lang="en-US" altLang="zh-CN" sz="2000" dirty="0">
              <a:latin typeface="KaiTi" panose="02010609060101010101" pitchFamily="49" charset="-122"/>
              <a:ea typeface="KaiTi" panose="02010609060101010101" pitchFamily="49" charset="-122"/>
            </a:endParaRPr>
          </a:p>
          <a:p>
            <a:pPr marL="0" indent="0">
              <a:buNone/>
            </a:pPr>
            <a:r>
              <a:rPr lang="zh-CN" altLang="en-US" sz="2000" b="1" dirty="0">
                <a:solidFill>
                  <a:srgbClr val="FF0000"/>
                </a:solidFill>
                <a:latin typeface="KaiTi" panose="02010609060101010101" pitchFamily="49" charset="-122"/>
                <a:ea typeface="KaiTi" panose="02010609060101010101" pitchFamily="49" charset="-122"/>
              </a:rPr>
              <a:t>任务要求：</a:t>
            </a:r>
            <a:endParaRPr lang="en-US" altLang="zh-CN" sz="2000" b="1" dirty="0">
              <a:solidFill>
                <a:srgbClr val="FF0000"/>
              </a:solidFill>
              <a:latin typeface="KaiTi" panose="02010609060101010101" pitchFamily="49" charset="-122"/>
              <a:ea typeface="KaiTi" panose="02010609060101010101" pitchFamily="49" charset="-122"/>
            </a:endParaRPr>
          </a:p>
          <a:p>
            <a:pPr marL="0" indent="0">
              <a:buNone/>
            </a:pPr>
            <a:r>
              <a:rPr lang="en-US" altLang="zh-CN" sz="2000" dirty="0">
                <a:latin typeface="KaiTi" panose="02010609060101010101" pitchFamily="49" charset="-122"/>
                <a:ea typeface="KaiTi" panose="02010609060101010101" pitchFamily="49" charset="-122"/>
              </a:rPr>
              <a:t>test.py</a:t>
            </a:r>
            <a:r>
              <a:rPr lang="zh-CN" altLang="en-US" sz="2000" dirty="0">
                <a:latin typeface="KaiTi" panose="02010609060101010101" pitchFamily="49" charset="-122"/>
                <a:ea typeface="KaiTi" panose="02010609060101010101" pitchFamily="49" charset="-122"/>
              </a:rPr>
              <a:t>中定义了三个任务的测试接口，</a:t>
            </a:r>
            <a:r>
              <a:rPr lang="zh-CN" altLang="zh-CN" sz="2000" dirty="0">
                <a:latin typeface="KaiTi" panose="02010609060101010101" pitchFamily="49" charset="-122"/>
                <a:ea typeface="KaiTi" panose="02010609060101010101" pitchFamily="49" charset="-122"/>
              </a:rPr>
              <a:t>同学们须严格按照函数</a:t>
            </a:r>
            <a:r>
              <a:rPr lang="en-US" altLang="zh-CN" sz="2000" dirty="0">
                <a:latin typeface="KaiTi" panose="02010609060101010101" pitchFamily="49" charset="-122"/>
                <a:ea typeface="KaiTi" panose="02010609060101010101" pitchFamily="49" charset="-122"/>
              </a:rPr>
              <a:t>test_task1</a:t>
            </a:r>
            <a:r>
              <a:rPr lang="zh-CN" altLang="zh-CN" sz="2000" dirty="0">
                <a:latin typeface="KaiTi" panose="02010609060101010101" pitchFamily="49" charset="-122"/>
                <a:ea typeface="KaiTi" panose="02010609060101010101" pitchFamily="49" charset="-122"/>
              </a:rPr>
              <a:t>、</a:t>
            </a:r>
            <a:r>
              <a:rPr lang="en-US" altLang="zh-CN" sz="2000" dirty="0">
                <a:latin typeface="KaiTi" panose="02010609060101010101" pitchFamily="49" charset="-122"/>
                <a:ea typeface="KaiTi" panose="02010609060101010101" pitchFamily="49" charset="-122"/>
              </a:rPr>
              <a:t>test_task2</a:t>
            </a:r>
            <a:r>
              <a:rPr lang="zh-CN" altLang="zh-CN" sz="2000" dirty="0">
                <a:latin typeface="KaiTi" panose="02010609060101010101" pitchFamily="49" charset="-122"/>
                <a:ea typeface="KaiTi" panose="02010609060101010101" pitchFamily="49" charset="-122"/>
              </a:rPr>
              <a:t>、</a:t>
            </a:r>
            <a:r>
              <a:rPr lang="en-US" altLang="zh-CN" sz="2000" dirty="0">
                <a:latin typeface="KaiTi" panose="02010609060101010101" pitchFamily="49" charset="-122"/>
                <a:ea typeface="KaiTi" panose="02010609060101010101" pitchFamily="49" charset="-122"/>
              </a:rPr>
              <a:t>test_task3</a:t>
            </a:r>
            <a:r>
              <a:rPr lang="zh-CN" altLang="zh-CN" sz="2000" dirty="0">
                <a:latin typeface="KaiTi" panose="02010609060101010101" pitchFamily="49" charset="-122"/>
                <a:ea typeface="KaiTi" panose="02010609060101010101" pitchFamily="49" charset="-122"/>
              </a:rPr>
              <a:t>定义好的</a:t>
            </a:r>
            <a:r>
              <a:rPr lang="zh-CN" altLang="zh-CN" sz="2000" b="1" dirty="0">
                <a:solidFill>
                  <a:srgbClr val="FF0000"/>
                </a:solidFill>
                <a:latin typeface="KaiTi" panose="02010609060101010101" pitchFamily="49" charset="-122"/>
                <a:ea typeface="KaiTi" panose="02010609060101010101" pitchFamily="49" charset="-122"/>
              </a:rPr>
              <a:t>输入、输出格式</a:t>
            </a:r>
            <a:r>
              <a:rPr lang="zh-CN" altLang="zh-CN" sz="2000" dirty="0">
                <a:latin typeface="KaiTi" panose="02010609060101010101" pitchFamily="49" charset="-122"/>
                <a:ea typeface="KaiTi" panose="02010609060101010101" pitchFamily="49" charset="-122"/>
              </a:rPr>
              <a:t>来组织代码，</a:t>
            </a:r>
            <a:r>
              <a:rPr lang="zh-CN" altLang="zh-CN" sz="2000" b="1" dirty="0">
                <a:solidFill>
                  <a:srgbClr val="FF0000"/>
                </a:solidFill>
                <a:latin typeface="KaiTi" panose="02010609060101010101" pitchFamily="49" charset="-122"/>
                <a:ea typeface="KaiTi" panose="02010609060101010101" pitchFamily="49" charset="-122"/>
              </a:rPr>
              <a:t>不得改写输入、输出结构</a:t>
            </a:r>
            <a:r>
              <a:rPr lang="zh-CN" altLang="zh-CN" sz="2000" dirty="0">
                <a:latin typeface="KaiTi" panose="02010609060101010101" pitchFamily="49" charset="-122"/>
                <a:ea typeface="KaiTi" panose="02010609060101010101" pitchFamily="49" charset="-122"/>
              </a:rPr>
              <a:t>。</a:t>
            </a:r>
          </a:p>
          <a:p>
            <a:pPr marL="0" indent="0">
              <a:buNone/>
            </a:pPr>
            <a:endParaRPr lang="en-US" altLang="zh-CN" sz="2000" dirty="0">
              <a:latin typeface="KaiTi" panose="02010609060101010101" pitchFamily="49" charset="-122"/>
              <a:ea typeface="KaiTi" panose="02010609060101010101" pitchFamily="49" charset="-122"/>
            </a:endParaRPr>
          </a:p>
          <a:p>
            <a:pPr marL="0" indent="0">
              <a:buNone/>
            </a:pPr>
            <a:endParaRPr lang="en-US" altLang="zh-CN" sz="20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lvl="1"/>
            <a:endParaRPr lang="en-US" altLang="zh-CN" sz="2000" dirty="0">
              <a:latin typeface="KaiTi" panose="02010609060101010101" pitchFamily="49" charset="-122"/>
              <a:ea typeface="KaiTi" panose="02010609060101010101" pitchFamily="49" charset="-122"/>
            </a:endParaRPr>
          </a:p>
          <a:p>
            <a:pPr lvl="1"/>
            <a:endParaRPr lang="en-US" altLang="zh-CN" sz="2000" dirty="0">
              <a:latin typeface="KaiTi" panose="02010609060101010101" pitchFamily="49" charset="-122"/>
              <a:ea typeface="KaiTi" panose="02010609060101010101" pitchFamily="49" charset="-122"/>
            </a:endParaRPr>
          </a:p>
          <a:p>
            <a:endParaRPr lang="en-US" altLang="zh-CN"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73475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36332" y="388649"/>
            <a:ext cx="6296830"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作业要求</a:t>
            </a:r>
          </a:p>
        </p:txBody>
      </p:sp>
      <p:sp>
        <p:nvSpPr>
          <p:cNvPr id="8" name="内容占位符 7">
            <a:extLst>
              <a:ext uri="{FF2B5EF4-FFF2-40B4-BE49-F238E27FC236}">
                <a16:creationId xmlns:a16="http://schemas.microsoft.com/office/drawing/2014/main" id="{FA7BD78F-CE9A-4BEC-8E98-6F49BD7DC6A8}"/>
              </a:ext>
            </a:extLst>
          </p:cNvPr>
          <p:cNvSpPr>
            <a:spLocks noGrp="1"/>
          </p:cNvSpPr>
          <p:nvPr>
            <p:ph idx="1"/>
          </p:nvPr>
        </p:nvSpPr>
        <p:spPr/>
        <p:txBody>
          <a:bodyPr>
            <a:normAutofit/>
          </a:bodyPr>
          <a:lstStyle/>
          <a:p>
            <a:r>
              <a:rPr lang="zh-CN" altLang="en-US" sz="2600" b="1" dirty="0">
                <a:latin typeface="华文楷体" panose="02010600040101010101" pitchFamily="2" charset="-122"/>
                <a:ea typeface="华文楷体" panose="02010600040101010101" pitchFamily="2" charset="-122"/>
              </a:rPr>
              <a:t>设计分组与提交日期</a:t>
            </a:r>
            <a:endParaRPr lang="en-US" altLang="zh-CN" sz="2600" b="1" dirty="0">
              <a:latin typeface="华文楷体" panose="02010600040101010101" pitchFamily="2" charset="-122"/>
              <a:ea typeface="华文楷体" panose="02010600040101010101" pitchFamily="2" charset="-122"/>
            </a:endParaRPr>
          </a:p>
          <a:p>
            <a:r>
              <a:rPr lang="zh-CN" altLang="en-US" sz="2400" dirty="0">
                <a:latin typeface="华文楷体" panose="02010600040101010101" pitchFamily="2" charset="-122"/>
                <a:ea typeface="华文楷体" panose="02010600040101010101" pitchFamily="2" charset="-122"/>
              </a:rPr>
              <a:t>本课程设计以小组为单位进行，自由分组，每小组成员不超过</a:t>
            </a: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人。</a:t>
            </a:r>
            <a:endParaRPr lang="en-US" altLang="zh-CN" sz="2400" dirty="0">
              <a:latin typeface="华文楷体" panose="02010600040101010101" pitchFamily="2" charset="-122"/>
              <a:ea typeface="华文楷体" panose="02010600040101010101" pitchFamily="2" charset="-122"/>
            </a:endParaRPr>
          </a:p>
          <a:p>
            <a:r>
              <a:rPr lang="zh-CN" altLang="en-US" sz="2400" dirty="0">
                <a:latin typeface="华文楷体" panose="02010600040101010101" pitchFamily="2" charset="-122"/>
                <a:ea typeface="华文楷体" panose="02010600040101010101" pitchFamily="2" charset="-122"/>
              </a:rPr>
              <a:t>每小组应独立完成课程设计。</a:t>
            </a:r>
            <a:endParaRPr lang="en-US" altLang="zh-CN" sz="2400" dirty="0">
              <a:latin typeface="华文楷体" panose="02010600040101010101" pitchFamily="2" charset="-122"/>
              <a:ea typeface="华文楷体" panose="02010600040101010101" pitchFamily="2" charset="-122"/>
            </a:endParaRPr>
          </a:p>
          <a:p>
            <a:r>
              <a:rPr lang="zh-CN" altLang="en-US" sz="2400" dirty="0">
                <a:latin typeface="华文楷体" panose="02010600040101010101" pitchFamily="2" charset="-122"/>
                <a:ea typeface="华文楷体" panose="02010600040101010101" pitchFamily="2" charset="-122"/>
              </a:rPr>
              <a:t>每个小组应当仅由</a:t>
            </a: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名小组成员在</a:t>
            </a:r>
            <a:r>
              <a:rPr lang="en-US" altLang="zh-CN" sz="2400" dirty="0">
                <a:latin typeface="华文楷体" panose="02010600040101010101" pitchFamily="2" charset="-122"/>
                <a:ea typeface="华文楷体" panose="02010600040101010101" pitchFamily="2" charset="-122"/>
              </a:rPr>
              <a:t>2020</a:t>
            </a:r>
            <a:r>
              <a:rPr lang="zh-CN" altLang="en-US" sz="2400" dirty="0">
                <a:latin typeface="华文楷体" panose="02010600040101010101" pitchFamily="2" charset="-122"/>
                <a:ea typeface="华文楷体" panose="02010600040101010101" pitchFamily="2" charset="-122"/>
              </a:rPr>
              <a:t>年</a:t>
            </a:r>
            <a:r>
              <a:rPr lang="en-US" altLang="zh-CN" sz="2400" dirty="0">
                <a:latin typeface="华文楷体" panose="02010600040101010101" pitchFamily="2" charset="-122"/>
                <a:ea typeface="华文楷体" panose="02010600040101010101" pitchFamily="2" charset="-122"/>
              </a:rPr>
              <a:t>12</a:t>
            </a:r>
            <a:r>
              <a:rPr lang="zh-CN" altLang="en-US" sz="2400" dirty="0">
                <a:latin typeface="华文楷体" panose="02010600040101010101" pitchFamily="2" charset="-122"/>
                <a:ea typeface="华文楷体" panose="02010600040101010101" pitchFamily="2" charset="-122"/>
              </a:rPr>
              <a:t>月</a:t>
            </a:r>
            <a:r>
              <a:rPr lang="en-US" altLang="zh-CN" sz="2400" dirty="0">
                <a:latin typeface="华文楷体" panose="02010600040101010101" pitchFamily="2" charset="-122"/>
                <a:ea typeface="华文楷体" panose="02010600040101010101" pitchFamily="2" charset="-122"/>
              </a:rPr>
              <a:t>27</a:t>
            </a:r>
            <a:r>
              <a:rPr lang="zh-CN" altLang="en-US" sz="2400" dirty="0">
                <a:latin typeface="华文楷体" panose="02010600040101010101" pitchFamily="2" charset="-122"/>
                <a:ea typeface="华文楷体" panose="02010600040101010101" pitchFamily="2" charset="-122"/>
              </a:rPr>
              <a:t>日</a:t>
            </a:r>
            <a:r>
              <a:rPr lang="en-US" altLang="zh-CN" sz="2400" dirty="0">
                <a:latin typeface="华文楷体" panose="02010600040101010101" pitchFamily="2" charset="-122"/>
                <a:ea typeface="华文楷体" panose="02010600040101010101" pitchFamily="2" charset="-122"/>
              </a:rPr>
              <a:t>24</a:t>
            </a:r>
            <a:r>
              <a:rPr lang="zh-CN" altLang="en-US" sz="2400" dirty="0">
                <a:latin typeface="华文楷体" panose="02010600040101010101" pitchFamily="2" charset="-122"/>
                <a:ea typeface="华文楷体" panose="02010600040101010101" pitchFamily="2" charset="-122"/>
              </a:rPr>
              <a:t>时前通过网络学堂提交课程设计文件。</a:t>
            </a: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66052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7">
            <a:extLst>
              <a:ext uri="{FF2B5EF4-FFF2-40B4-BE49-F238E27FC236}">
                <a16:creationId xmlns:a16="http://schemas.microsoft.com/office/drawing/2014/main" id="{FA7BD78F-CE9A-4BEC-8E98-6F49BD7DC6A8}"/>
              </a:ext>
            </a:extLst>
          </p:cNvPr>
          <p:cNvSpPr>
            <a:spLocks noGrp="1"/>
          </p:cNvSpPr>
          <p:nvPr>
            <p:ph idx="1"/>
          </p:nvPr>
        </p:nvSpPr>
        <p:spPr/>
        <p:txBody>
          <a:bodyPr>
            <a:normAutofit/>
          </a:bodyPr>
          <a:lstStyle/>
          <a:p>
            <a:r>
              <a:rPr lang="zh-CN" altLang="en-US" sz="2600" b="1" dirty="0">
                <a:latin typeface="华文楷体" panose="02010600040101010101" pitchFamily="2" charset="-122"/>
                <a:ea typeface="华文楷体" panose="02010600040101010101" pitchFamily="2" charset="-122"/>
              </a:rPr>
              <a:t>设计报告</a:t>
            </a:r>
            <a:endParaRPr lang="en-US" altLang="zh-CN" sz="2600" b="1" dirty="0">
              <a:latin typeface="华文楷体" panose="02010600040101010101" pitchFamily="2" charset="-122"/>
              <a:ea typeface="华文楷体" panose="02010600040101010101" pitchFamily="2" charset="-122"/>
            </a:endParaRPr>
          </a:p>
          <a:p>
            <a:r>
              <a:rPr lang="zh-CN" altLang="en-US" sz="2400" dirty="0">
                <a:latin typeface="华文楷体" panose="02010600040101010101" pitchFamily="2" charset="-122"/>
                <a:ea typeface="华文楷体" panose="02010600040101010101" pitchFamily="2" charset="-122"/>
              </a:rPr>
              <a:t>撰写设计报告，篇幅不超过</a:t>
            </a: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页（</a:t>
            </a:r>
            <a:r>
              <a:rPr lang="en-US" altLang="zh-CN" sz="2400" dirty="0">
                <a:latin typeface="华文楷体" panose="02010600040101010101" pitchFamily="2" charset="-122"/>
                <a:ea typeface="华文楷体" panose="02010600040101010101" pitchFamily="2" charset="-122"/>
              </a:rPr>
              <a:t>A4</a:t>
            </a:r>
            <a:r>
              <a:rPr lang="zh-CN" altLang="en-US" sz="2400" dirty="0">
                <a:latin typeface="华文楷体" panose="02010600040101010101" pitchFamily="2" charset="-122"/>
                <a:ea typeface="华文楷体" panose="02010600040101010101" pitchFamily="2" charset="-122"/>
              </a:rPr>
              <a:t>纸），应至少包含如下内容：</a:t>
            </a:r>
          </a:p>
          <a:p>
            <a:pPr lvl="1"/>
            <a:r>
              <a:rPr lang="zh-CN" altLang="en-US" sz="2000" dirty="0">
                <a:latin typeface="华文楷体" panose="02010600040101010101" pitchFamily="2" charset="-122"/>
                <a:ea typeface="华文楷体" panose="02010600040101010101" pitchFamily="2" charset="-122"/>
              </a:rPr>
              <a:t>课程设计团队成员及分工情况。小组成员评分可能因分工及工作量产生一定差异。</a:t>
            </a:r>
            <a:endParaRPr lang="en-US" altLang="zh-CN" sz="2000" dirty="0">
              <a:latin typeface="华文楷体" panose="02010600040101010101" pitchFamily="2" charset="-122"/>
              <a:ea typeface="华文楷体" panose="02010600040101010101" pitchFamily="2" charset="-122"/>
            </a:endParaRPr>
          </a:p>
          <a:p>
            <a:pPr lvl="1"/>
            <a:r>
              <a:rPr lang="zh-CN" altLang="en-US" sz="2000" dirty="0">
                <a:latin typeface="华文楷体" panose="02010600040101010101" pitchFamily="2" charset="-122"/>
                <a:ea typeface="华文楷体" panose="02010600040101010101" pitchFamily="2" charset="-122"/>
              </a:rPr>
              <a:t>提交文件清单。</a:t>
            </a:r>
            <a:endParaRPr lang="en-US" altLang="zh-CN" sz="2000" dirty="0">
              <a:latin typeface="华文楷体" panose="02010600040101010101" pitchFamily="2" charset="-122"/>
              <a:ea typeface="华文楷体" panose="02010600040101010101" pitchFamily="2" charset="-122"/>
            </a:endParaRPr>
          </a:p>
          <a:p>
            <a:pPr lvl="1"/>
            <a:r>
              <a:rPr lang="zh-CN" altLang="en-US" sz="2000" dirty="0">
                <a:latin typeface="华文楷体" panose="02010600040101010101" pitchFamily="2" charset="-122"/>
                <a:ea typeface="华文楷体" panose="02010600040101010101" pitchFamily="2" charset="-122"/>
              </a:rPr>
              <a:t>工作开展与完成情况（原理、实现、性能分析、问题不足）。</a:t>
            </a:r>
            <a:endParaRPr lang="en-US" altLang="zh-CN" sz="2000" dirty="0">
              <a:latin typeface="华文楷体" panose="02010600040101010101" pitchFamily="2" charset="-122"/>
              <a:ea typeface="华文楷体" panose="02010600040101010101" pitchFamily="2" charset="-122"/>
            </a:endParaRPr>
          </a:p>
        </p:txBody>
      </p:sp>
      <p:sp>
        <p:nvSpPr>
          <p:cNvPr id="9" name="矩形 8">
            <a:extLst>
              <a:ext uri="{FF2B5EF4-FFF2-40B4-BE49-F238E27FC236}">
                <a16:creationId xmlns:a16="http://schemas.microsoft.com/office/drawing/2014/main" id="{8FC70192-BCDA-4BE7-AFAF-0DB9B8D02E58}"/>
              </a:ext>
            </a:extLst>
          </p:cNvPr>
          <p:cNvSpPr/>
          <p:nvPr/>
        </p:nvSpPr>
        <p:spPr>
          <a:xfrm>
            <a:off x="2836332" y="388649"/>
            <a:ext cx="6296830" cy="584775"/>
          </a:xfrm>
          <a:prstGeom prst="rect">
            <a:avLst/>
          </a:prstGeom>
        </p:spPr>
        <p:txBody>
          <a:bodyPr wrap="square">
            <a:spAutoFit/>
          </a:bodyPr>
          <a:lstStyle/>
          <a:p>
            <a:pPr algn="ctr"/>
            <a:r>
              <a:rPr lang="zh-CN" altLang="en-US" sz="3200" b="1" dirty="0">
                <a:solidFill>
                  <a:srgbClr val="7030A0"/>
                </a:solidFill>
                <a:ea typeface="华文楷体" panose="02010600040101010101" pitchFamily="2" charset="-122"/>
              </a:rPr>
              <a:t>作业要求</a:t>
            </a:r>
          </a:p>
        </p:txBody>
      </p:sp>
    </p:spTree>
    <p:extLst>
      <p:ext uri="{BB962C8B-B14F-4D97-AF65-F5344CB8AC3E}">
        <p14:creationId xmlns:p14="http://schemas.microsoft.com/office/powerpoint/2010/main" val="385107954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1780</TotalTime>
  <Words>1015</Words>
  <Application>Microsoft Office PowerPoint</Application>
  <PresentationFormat>全屏显示(4:3)</PresentationFormat>
  <Paragraphs>104</Paragraphs>
  <Slides>13</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KaiTi</vt:lpstr>
      <vt:lpstr>等线</vt:lpstr>
      <vt:lpstr>华文楷体</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 Te</dc:creator>
  <cp:lastModifiedBy>薛 有泽</cp:lastModifiedBy>
  <cp:revision>281</cp:revision>
  <dcterms:created xsi:type="dcterms:W3CDTF">2017-11-02T11:27:14Z</dcterms:created>
  <dcterms:modified xsi:type="dcterms:W3CDTF">2020-11-26T15:48:47Z</dcterms:modified>
</cp:coreProperties>
</file>